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8"/>
  </p:notesMasterIdLst>
  <p:sldIdLst>
    <p:sldId id="263" r:id="rId5"/>
    <p:sldId id="268" r:id="rId6"/>
    <p:sldId id="274" r:id="rId7"/>
    <p:sldId id="277" r:id="rId8"/>
    <p:sldId id="280" r:id="rId9"/>
    <p:sldId id="279" r:id="rId10"/>
    <p:sldId id="289" r:id="rId11"/>
    <p:sldId id="285" r:id="rId12"/>
    <p:sldId id="291" r:id="rId13"/>
    <p:sldId id="292" r:id="rId14"/>
    <p:sldId id="293" r:id="rId15"/>
    <p:sldId id="265" r:id="rId16"/>
    <p:sldId id="290" r:id="rId17"/>
    <p:sldId id="298" r:id="rId18"/>
    <p:sldId id="282" r:id="rId19"/>
    <p:sldId id="299" r:id="rId20"/>
    <p:sldId id="287" r:id="rId21"/>
    <p:sldId id="939" r:id="rId22"/>
    <p:sldId id="1125" r:id="rId23"/>
    <p:sldId id="1123" r:id="rId24"/>
    <p:sldId id="283" r:id="rId25"/>
    <p:sldId id="1124" r:id="rId26"/>
    <p:sldId id="27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724" autoAdjust="0"/>
  </p:normalViewPr>
  <p:slideViewPr>
    <p:cSldViewPr snapToGrid="0" snapToObjects="1">
      <p:cViewPr varScale="1">
        <p:scale>
          <a:sx n="81" d="100"/>
          <a:sy n="81" d="100"/>
        </p:scale>
        <p:origin x="754"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C44CDE-8DD0-AC43-9193-DA59DDB67B9D}" type="datetimeFigureOut">
              <a:rPr lang="en-US" smtClean="0"/>
              <a:t>11/17/2022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755DAC-C524-184D-ADD2-1809F206D020}" type="slidenum">
              <a:rPr lang="en-US" smtClean="0"/>
              <a:t>‹#›</a:t>
            </a:fld>
            <a:endParaRPr lang="en-US"/>
          </a:p>
        </p:txBody>
      </p:sp>
    </p:spTree>
    <p:extLst>
      <p:ext uri="{BB962C8B-B14F-4D97-AF65-F5344CB8AC3E}">
        <p14:creationId xmlns:p14="http://schemas.microsoft.com/office/powerpoint/2010/main" val="1096927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06E7F0-AB65-D540-BCA8-52434B5734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913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a:solidFill>
                  <a:schemeClr val="tx1"/>
                </a:solidFill>
                <a:latin typeface="+mn-lt"/>
                <a:ea typeface="+mn-ea"/>
                <a:cs typeface="+mn-cs"/>
              </a:rPr>
              <a:t>Lewis G.H. “Impactibility models”: Identifying the subgroup of high-risk patients most amenable to hospital-avoidance programs. Milbank Q. 2010;88(2):240–55. </a:t>
            </a:r>
          </a:p>
          <a:p>
            <a:endParaRPr lang="en-GB" sz="1200" b="0" i="0" u="none" strike="noStrike" kern="1200" baseline="0">
              <a:solidFill>
                <a:schemeClr val="tx1"/>
              </a:solidFill>
              <a:latin typeface="+mn-lt"/>
              <a:ea typeface="+mn-ea"/>
              <a:cs typeface="+mn-cs"/>
            </a:endParaRPr>
          </a:p>
          <a:p>
            <a:r>
              <a:rPr lang="en-GB" sz="1200" b="0" i="0" u="none" strike="noStrike" kern="1200" baseline="0">
                <a:solidFill>
                  <a:schemeClr val="tx1"/>
                </a:solidFill>
                <a:latin typeface="+mn-lt"/>
                <a:ea typeface="+mn-ea"/>
                <a:cs typeface="+mn-cs"/>
              </a:rPr>
              <a:t>Lewis G. Next Steps for Risk Stratification in the NHS. NHS England; 2015 Jan. </a:t>
            </a:r>
          </a:p>
          <a:p>
            <a:endParaRPr lang="en-GB" sz="1200" b="0" i="0" u="none" strike="noStrike" kern="1200" baseline="0">
              <a:solidFill>
                <a:schemeClr val="tx1"/>
              </a:solidFill>
              <a:latin typeface="+mn-lt"/>
              <a:ea typeface="+mn-ea"/>
              <a:cs typeface="+mn-cs"/>
            </a:endParaRPr>
          </a:p>
          <a:p>
            <a:r>
              <a:rPr lang="en-GB" sz="1200" b="0" i="0" u="none" strike="noStrike" kern="1200" baseline="0">
                <a:solidFill>
                  <a:schemeClr val="tx1"/>
                </a:solidFill>
                <a:latin typeface="+mn-lt"/>
                <a:ea typeface="+mn-ea"/>
                <a:cs typeface="+mn-cs"/>
              </a:rPr>
              <a:t>Hawkins K, Ozminkowski RJ, Mujahid A, Wells TS, Bhattarai GR, Wang S, et al. Propensity to Succeed: Prioritizing Individuals Most Likely to Benefit from Care Coordination. Population Health Management. 2015 Dec;18(6):402–11. </a:t>
            </a:r>
          </a:p>
          <a:p>
            <a:endParaRPr lang="en-GB" sz="1200" b="0" i="0" u="none" strike="noStrike" kern="1200" baseline="0">
              <a:solidFill>
                <a:schemeClr val="tx1"/>
              </a:solidFill>
              <a:latin typeface="+mn-lt"/>
              <a:ea typeface="+mn-ea"/>
              <a:cs typeface="+mn-cs"/>
            </a:endParaRPr>
          </a:p>
          <a:p>
            <a:r>
              <a:rPr lang="en-GB" sz="1200" b="0" i="0" u="none" strike="noStrike" kern="1200" baseline="0">
                <a:solidFill>
                  <a:schemeClr val="tx1"/>
                </a:solidFill>
                <a:latin typeface="+mn-lt"/>
                <a:ea typeface="+mn-ea"/>
                <a:cs typeface="+mn-cs"/>
              </a:rPr>
              <a:t>Knabel T, Louwers J. Intervenability: another measure of health risk. By coupling predictive modeling with evidence-based medicine, health plans can identify patients who will benefit the most from care management intervention. Health management technology. 2004 Jan 7;25(7):36,38,39. </a:t>
            </a:r>
          </a:p>
          <a:p>
            <a:endParaRPr lang="en-GB" sz="1200" b="0" i="0" u="none" strike="noStrike" kern="1200" baseline="0">
              <a:solidFill>
                <a:schemeClr val="tx1"/>
              </a:solidFill>
              <a:latin typeface="+mn-lt"/>
              <a:ea typeface="+mn-ea"/>
              <a:cs typeface="+mn-cs"/>
            </a:endParaRPr>
          </a:p>
          <a:p>
            <a:r>
              <a:rPr lang="en-GB" sz="1200" b="0" i="0" u="none" strike="noStrike" kern="1200" baseline="0">
                <a:solidFill>
                  <a:schemeClr val="tx1"/>
                </a:solidFill>
                <a:latin typeface="+mn-lt"/>
                <a:ea typeface="+mn-ea"/>
                <a:cs typeface="+mn-cs"/>
              </a:rPr>
              <a:t>Mattie H, Reidy P, Bachtiger P, Lindemeer E, Jouni M, Panch T. A Framework for Predicting Impactability of Healthcare Interventions Using Machine Learning Methods, Administrative Claims, Sociodemographic and App Generated Data. Boston, Massachusetts; 2019. </a:t>
            </a:r>
          </a:p>
          <a:p>
            <a:endParaRPr lang="en-GB" sz="1200" b="0" i="0" u="none" strike="noStrike" kern="1200" baseline="0">
              <a:solidFill>
                <a:schemeClr val="tx1"/>
              </a:solidFill>
              <a:latin typeface="+mn-lt"/>
              <a:ea typeface="+mn-ea"/>
              <a:cs typeface="+mn-cs"/>
            </a:endParaRPr>
          </a:p>
          <a:p>
            <a:r>
              <a:rPr lang="en-GB" sz="1200" b="0" i="0" u="none" strike="noStrike" kern="1200" baseline="0">
                <a:solidFill>
                  <a:schemeClr val="tx1"/>
                </a:solidFill>
                <a:latin typeface="+mn-lt"/>
                <a:ea typeface="+mn-ea"/>
                <a:cs typeface="+mn-cs"/>
              </a:rPr>
              <a:t>Freund T, Wensing M, Geissler S, Peters-Klimm F, Mahler C, Boyd CM, et al. Primary care physicians’ experiences with case finding for practice-based care management. Am J Manag Care. 2012 Apr 1;18(4):e155-161. </a:t>
            </a:r>
          </a:p>
          <a:p>
            <a:r>
              <a:rPr lang="en-GB" sz="1200" b="0" i="0" u="none" strike="noStrike" kern="1200" baseline="0">
                <a:solidFill>
                  <a:schemeClr val="tx1"/>
                </a:solidFill>
                <a:latin typeface="+mn-lt"/>
                <a:ea typeface="+mn-ea"/>
                <a:cs typeface="+mn-cs"/>
              </a:rPr>
              <a:t>Population Health Management Flatpack. A guide to starting Population Health Management. NHS England, Public Health England, NHS Digital; 2018 Sep. Report No.: Version 1.0. </a:t>
            </a:r>
            <a:endParaRPr lang="en-GB"/>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06E7F0-AB65-D540-BCA8-52434B5734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25724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1.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Health Economics Unit Logo">
            <a:extLst>
              <a:ext uri="{FF2B5EF4-FFF2-40B4-BE49-F238E27FC236}">
                <a16:creationId xmlns:a16="http://schemas.microsoft.com/office/drawing/2014/main" id="{319FF2D3-93CE-5F49-A9C4-B14175A97E0D}"/>
              </a:ext>
            </a:extLst>
          </p:cNvPr>
          <p:cNvPicPr>
            <a:picLocks noChangeAspect="1"/>
          </p:cNvPicPr>
          <p:nvPr userDrawn="1"/>
        </p:nvPicPr>
        <p:blipFill>
          <a:blip r:embed="rId3"/>
          <a:srcRect/>
          <a:stretch/>
        </p:blipFill>
        <p:spPr>
          <a:xfrm>
            <a:off x="4843780" y="547370"/>
            <a:ext cx="2159000" cy="723900"/>
          </a:xfrm>
          <a:prstGeom prst="rect">
            <a:avLst/>
          </a:prstGeom>
        </p:spPr>
      </p:pic>
      <p:pic>
        <p:nvPicPr>
          <p:cNvPr id="10" name="Picture 9" descr="Midlands and Lancashire Commissioning Support Unit Logo">
            <a:extLst>
              <a:ext uri="{FF2B5EF4-FFF2-40B4-BE49-F238E27FC236}">
                <a16:creationId xmlns:a16="http://schemas.microsoft.com/office/drawing/2014/main" id="{B16B26A2-03EE-9B43-883D-548131EF5EBC}"/>
              </a:ext>
            </a:extLst>
          </p:cNvPr>
          <p:cNvPicPr>
            <a:picLocks noChangeAspect="1"/>
          </p:cNvPicPr>
          <p:nvPr userDrawn="1"/>
        </p:nvPicPr>
        <p:blipFill>
          <a:blip r:embed="rId4"/>
          <a:stretch>
            <a:fillRect/>
          </a:stretch>
        </p:blipFill>
        <p:spPr>
          <a:xfrm>
            <a:off x="9299351" y="537845"/>
            <a:ext cx="2349500" cy="711200"/>
          </a:xfrm>
          <a:prstGeom prst="rect">
            <a:avLst/>
          </a:prstGeom>
        </p:spPr>
      </p:pic>
      <p:sp>
        <p:nvSpPr>
          <p:cNvPr id="2" name="Title 1">
            <a:extLst>
              <a:ext uri="{FF2B5EF4-FFF2-40B4-BE49-F238E27FC236}">
                <a16:creationId xmlns:a16="http://schemas.microsoft.com/office/drawing/2014/main" id="{9A6B311C-5592-0D48-BDBD-2A731A1FC16A}"/>
              </a:ext>
            </a:extLst>
          </p:cNvPr>
          <p:cNvSpPr>
            <a:spLocks noGrp="1"/>
          </p:cNvSpPr>
          <p:nvPr>
            <p:ph type="ctrTitle" hasCustomPrompt="1"/>
          </p:nvPr>
        </p:nvSpPr>
        <p:spPr>
          <a:xfrm>
            <a:off x="5616008" y="1677670"/>
            <a:ext cx="6032843" cy="2599690"/>
          </a:xfrm>
        </p:spPr>
        <p:txBody>
          <a:bodyPr lIns="0" tIns="0" rIns="0" bIns="0" anchor="b"/>
          <a:lstStyle>
            <a:lvl1pPr algn="l">
              <a:defRPr sz="4400">
                <a:solidFill>
                  <a:schemeClr val="tx1"/>
                </a:solidFill>
              </a:defRPr>
            </a:lvl1pPr>
          </a:lstStyle>
          <a:p>
            <a:r>
              <a:rPr lang="en-GB" dirty="0"/>
              <a:t>Click to edit presentation title</a:t>
            </a:r>
            <a:endParaRPr lang="en-US" dirty="0"/>
          </a:p>
        </p:txBody>
      </p:sp>
      <p:sp>
        <p:nvSpPr>
          <p:cNvPr id="3" name="Subtitle 2">
            <a:extLst>
              <a:ext uri="{FF2B5EF4-FFF2-40B4-BE49-F238E27FC236}">
                <a16:creationId xmlns:a16="http://schemas.microsoft.com/office/drawing/2014/main" id="{3E2AF67D-2DE5-8748-A1BA-2AE63CA80630}"/>
              </a:ext>
            </a:extLst>
          </p:cNvPr>
          <p:cNvSpPr>
            <a:spLocks noGrp="1"/>
          </p:cNvSpPr>
          <p:nvPr>
            <p:ph type="subTitle" idx="1" hasCustomPrompt="1"/>
          </p:nvPr>
        </p:nvSpPr>
        <p:spPr>
          <a:xfrm>
            <a:off x="5616008" y="4765040"/>
            <a:ext cx="6032843" cy="1158240"/>
          </a:xfrm>
        </p:spPr>
        <p:txBody>
          <a:bodyPr/>
          <a:lstStyle>
            <a:lvl1pPr marL="0" indent="0" algn="l">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a:t>
            </a:r>
            <a:endParaRPr lang="en-US" dirty="0"/>
          </a:p>
        </p:txBody>
      </p:sp>
    </p:spTree>
    <p:extLst>
      <p:ext uri="{BB962C8B-B14F-4D97-AF65-F5344CB8AC3E}">
        <p14:creationId xmlns:p14="http://schemas.microsoft.com/office/powerpoint/2010/main" val="2862111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9E1A3A8D-4CC1-EF43-A3EF-F755E10CA4AF}"/>
              </a:ext>
            </a:extLst>
          </p:cNvPr>
          <p:cNvSpPr>
            <a:spLocks noGrp="1"/>
          </p:cNvSpPr>
          <p:nvPr>
            <p:ph sz="half" idx="1"/>
          </p:nvPr>
        </p:nvSpPr>
        <p:spPr>
          <a:xfrm>
            <a:off x="432000" y="2272976"/>
            <a:ext cx="5400000" cy="413999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Content Placeholder 3">
            <a:extLst>
              <a:ext uri="{FF2B5EF4-FFF2-40B4-BE49-F238E27FC236}">
                <a16:creationId xmlns:a16="http://schemas.microsoft.com/office/drawing/2014/main" id="{DEA0328B-09E7-A944-9879-D8E7E18F8E4E}"/>
              </a:ext>
            </a:extLst>
          </p:cNvPr>
          <p:cNvSpPr>
            <a:spLocks noGrp="1"/>
          </p:cNvSpPr>
          <p:nvPr>
            <p:ph sz="half" idx="2"/>
          </p:nvPr>
        </p:nvSpPr>
        <p:spPr>
          <a:xfrm>
            <a:off x="6356845" y="2272976"/>
            <a:ext cx="5400000" cy="413999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Title 1">
            <a:extLst>
              <a:ext uri="{FF2B5EF4-FFF2-40B4-BE49-F238E27FC236}">
                <a16:creationId xmlns:a16="http://schemas.microsoft.com/office/drawing/2014/main" id="{BA77883A-B2AF-F84D-A1E9-FFD60C6F44AC}"/>
              </a:ext>
            </a:extLst>
          </p:cNvPr>
          <p:cNvSpPr>
            <a:spLocks noGrp="1"/>
          </p:cNvSpPr>
          <p:nvPr>
            <p:ph type="title" hasCustomPrompt="1"/>
          </p:nvPr>
        </p:nvSpPr>
        <p:spPr>
          <a:xfrm>
            <a:off x="432000" y="1147166"/>
            <a:ext cx="11322000" cy="561706"/>
          </a:xfrm>
        </p:spPr>
        <p:txBody>
          <a:bodyPr lIns="0" tIns="0" rIns="0" bIns="0" anchor="b" anchorCtr="0"/>
          <a:lstStyle>
            <a:lvl1pPr algn="l">
              <a:defRPr sz="3800">
                <a:solidFill>
                  <a:schemeClr val="bg1"/>
                </a:solidFill>
              </a:defRPr>
            </a:lvl1pPr>
          </a:lstStyle>
          <a:p>
            <a:r>
              <a:rPr lang="en-GB" dirty="0"/>
              <a:t>Click to add title</a:t>
            </a:r>
            <a:endParaRPr lang="en-US" dirty="0"/>
          </a:p>
        </p:txBody>
      </p:sp>
      <p:cxnSp>
        <p:nvCxnSpPr>
          <p:cNvPr id="13" name="Straight Connector 12">
            <a:extLst>
              <a:ext uri="{FF2B5EF4-FFF2-40B4-BE49-F238E27FC236}">
                <a16:creationId xmlns:a16="http://schemas.microsoft.com/office/drawing/2014/main" id="{0745A705-3F91-2F47-AB5E-F3F6DEB9D311}"/>
              </a:ext>
            </a:extLst>
          </p:cNvPr>
          <p:cNvCxnSpPr>
            <a:cxnSpLocks/>
          </p:cNvCxnSpPr>
          <p:nvPr userDrawn="1"/>
        </p:nvCxnSpPr>
        <p:spPr>
          <a:xfrm>
            <a:off x="432000" y="1850836"/>
            <a:ext cx="1131884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DF65E86-18D9-814F-9935-6A0B911829AE}"/>
              </a:ext>
            </a:extLst>
          </p:cNvPr>
          <p:cNvSpPr>
            <a:spLocks noGrp="1"/>
          </p:cNvSpPr>
          <p:nvPr>
            <p:ph type="ftr" sz="quarter" idx="11"/>
          </p:nvPr>
        </p:nvSpPr>
        <p:spPr>
          <a:xfrm>
            <a:off x="4038600" y="445022"/>
            <a:ext cx="7189378" cy="207010"/>
          </a:xfrm>
        </p:spPr>
        <p:txBody>
          <a:bodyPr anchor="ctr" anchorCtr="0"/>
          <a:lstStyle>
            <a:lvl1pPr algn="r">
              <a:defRPr sz="1200" b="1">
                <a:solidFill>
                  <a:schemeClr val="bg1"/>
                </a:solidFill>
              </a:defRPr>
            </a:lvl1pPr>
          </a:lstStyle>
          <a:p>
            <a:r>
              <a:rPr lang="en-US"/>
              <a:t>Presentation Title Here</a:t>
            </a:r>
            <a:endParaRPr lang="en-US" dirty="0"/>
          </a:p>
        </p:txBody>
      </p:sp>
      <p:sp>
        <p:nvSpPr>
          <p:cNvPr id="15" name="Slide Number Placeholder 5">
            <a:extLst>
              <a:ext uri="{FF2B5EF4-FFF2-40B4-BE49-F238E27FC236}">
                <a16:creationId xmlns:a16="http://schemas.microsoft.com/office/drawing/2014/main" id="{4EEF5A5F-DF53-FB46-B76F-94D7BDC0BDF1}"/>
              </a:ext>
            </a:extLst>
          </p:cNvPr>
          <p:cNvSpPr>
            <a:spLocks noGrp="1"/>
          </p:cNvSpPr>
          <p:nvPr>
            <p:ph type="sldNum" sz="quarter" idx="12"/>
          </p:nvPr>
        </p:nvSpPr>
        <p:spPr>
          <a:xfrm>
            <a:off x="11484864" y="445022"/>
            <a:ext cx="265984" cy="207009"/>
          </a:xfrm>
        </p:spPr>
        <p:txBody>
          <a:bodyPr anchor="ctr" anchorCtr="0"/>
          <a:lstStyle>
            <a:lvl1pPr>
              <a:defRPr sz="1200">
                <a:solidFill>
                  <a:schemeClr val="bg1"/>
                </a:solidFill>
              </a:defRPr>
            </a:lvl1pPr>
          </a:lstStyle>
          <a:p>
            <a:fld id="{DFCA9D46-5061-CB44-B974-7368B75C86DF}" type="slidenum">
              <a:rPr lang="en-US" smtClean="0"/>
              <a:pPr/>
              <a:t>‹#›</a:t>
            </a:fld>
            <a:endParaRPr lang="en-US" dirty="0"/>
          </a:p>
        </p:txBody>
      </p:sp>
      <p:cxnSp>
        <p:nvCxnSpPr>
          <p:cNvPr id="23" name="Straight Connector 22">
            <a:extLst>
              <a:ext uri="{FF2B5EF4-FFF2-40B4-BE49-F238E27FC236}">
                <a16:creationId xmlns:a16="http://schemas.microsoft.com/office/drawing/2014/main" id="{4102A916-2E39-C14C-80A9-2B7FBB0C166A}"/>
              </a:ext>
            </a:extLst>
          </p:cNvPr>
          <p:cNvCxnSpPr>
            <a:cxnSpLocks/>
          </p:cNvCxnSpPr>
          <p:nvPr userDrawn="1"/>
        </p:nvCxnSpPr>
        <p:spPr>
          <a:xfrm flipV="1">
            <a:off x="11438708" y="445022"/>
            <a:ext cx="0" cy="20700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4" name="Picture 23" descr="Health Economics Unit Logo">
            <a:extLst>
              <a:ext uri="{FF2B5EF4-FFF2-40B4-BE49-F238E27FC236}">
                <a16:creationId xmlns:a16="http://schemas.microsoft.com/office/drawing/2014/main" id="{37764ECC-A7D6-B242-8FBB-FE30B5CCD6DC}"/>
              </a:ext>
            </a:extLst>
          </p:cNvPr>
          <p:cNvPicPr>
            <a:picLocks noChangeAspect="1"/>
          </p:cNvPicPr>
          <p:nvPr userDrawn="1"/>
        </p:nvPicPr>
        <p:blipFill>
          <a:blip r:embed="rId3"/>
          <a:srcRect/>
          <a:stretch/>
        </p:blipFill>
        <p:spPr>
          <a:xfrm>
            <a:off x="432005" y="445023"/>
            <a:ext cx="2302046" cy="189313"/>
          </a:xfrm>
          <a:prstGeom prst="rect">
            <a:avLst/>
          </a:prstGeom>
        </p:spPr>
      </p:pic>
    </p:spTree>
    <p:extLst>
      <p:ext uri="{BB962C8B-B14F-4D97-AF65-F5344CB8AC3E}">
        <p14:creationId xmlns:p14="http://schemas.microsoft.com/office/powerpoint/2010/main" val="1320249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889FF-347E-B74A-A537-AC62AEC9B78A}"/>
              </a:ext>
            </a:extLst>
          </p:cNvPr>
          <p:cNvSpPr>
            <a:spLocks noGrp="1"/>
          </p:cNvSpPr>
          <p:nvPr>
            <p:ph type="title" hasCustomPrompt="1"/>
          </p:nvPr>
        </p:nvSpPr>
        <p:spPr>
          <a:xfrm>
            <a:off x="432000" y="1147166"/>
            <a:ext cx="6478466" cy="2667915"/>
          </a:xfrm>
        </p:spPr>
        <p:txBody>
          <a:bodyPr lIns="0" tIns="0" rIns="0" bIns="0" anchor="b"/>
          <a:lstStyle>
            <a:lvl1pPr>
              <a:defRPr sz="5400"/>
            </a:lvl1pPr>
          </a:lstStyle>
          <a:p>
            <a:r>
              <a:rPr lang="en-GB" dirty="0"/>
              <a:t>Click to add title</a:t>
            </a:r>
            <a:endParaRPr lang="en-US" dirty="0"/>
          </a:p>
        </p:txBody>
      </p:sp>
      <p:sp>
        <p:nvSpPr>
          <p:cNvPr id="3" name="Text Placeholder 2">
            <a:extLst>
              <a:ext uri="{FF2B5EF4-FFF2-40B4-BE49-F238E27FC236}">
                <a16:creationId xmlns:a16="http://schemas.microsoft.com/office/drawing/2014/main" id="{09F577DA-3F69-0B48-8092-B3249546ED84}"/>
              </a:ext>
            </a:extLst>
          </p:cNvPr>
          <p:cNvSpPr>
            <a:spLocks noGrp="1"/>
          </p:cNvSpPr>
          <p:nvPr>
            <p:ph type="body" idx="1"/>
          </p:nvPr>
        </p:nvSpPr>
        <p:spPr>
          <a:xfrm>
            <a:off x="432000" y="4307686"/>
            <a:ext cx="6478466" cy="1171219"/>
          </a:xfrm>
        </p:spPr>
        <p:txBody>
          <a:bodyPr/>
          <a:lstStyle>
            <a:lvl1pPr marL="0" indent="0">
              <a:buNone/>
              <a:defRPr sz="18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17" name="Picture 16" descr="Health Economics Unit Logo">
            <a:extLst>
              <a:ext uri="{FF2B5EF4-FFF2-40B4-BE49-F238E27FC236}">
                <a16:creationId xmlns:a16="http://schemas.microsoft.com/office/drawing/2014/main" id="{2426FF02-6937-2047-9359-9841807D4BC1}"/>
              </a:ext>
            </a:extLst>
          </p:cNvPr>
          <p:cNvPicPr>
            <a:picLocks noChangeAspect="1"/>
          </p:cNvPicPr>
          <p:nvPr userDrawn="1"/>
        </p:nvPicPr>
        <p:blipFill>
          <a:blip r:embed="rId3"/>
          <a:srcRect/>
          <a:stretch/>
        </p:blipFill>
        <p:spPr>
          <a:xfrm>
            <a:off x="432000" y="445023"/>
            <a:ext cx="2302056" cy="189313"/>
          </a:xfrm>
          <a:prstGeom prst="rect">
            <a:avLst/>
          </a:prstGeom>
        </p:spPr>
      </p:pic>
    </p:spTree>
    <p:extLst>
      <p:ext uri="{BB962C8B-B14F-4D97-AF65-F5344CB8AC3E}">
        <p14:creationId xmlns:p14="http://schemas.microsoft.com/office/powerpoint/2010/main" val="4006301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A663863-BCA5-9349-AB03-552B89750B30}"/>
              </a:ext>
            </a:extLst>
          </p:cNvPr>
          <p:cNvSpPr>
            <a:spLocks noGrp="1"/>
          </p:cNvSpPr>
          <p:nvPr>
            <p:ph type="title" hasCustomPrompt="1"/>
          </p:nvPr>
        </p:nvSpPr>
        <p:spPr>
          <a:xfrm>
            <a:off x="432000" y="1147166"/>
            <a:ext cx="6478466" cy="2667915"/>
          </a:xfrm>
        </p:spPr>
        <p:txBody>
          <a:bodyPr lIns="0" tIns="0" rIns="0" bIns="0" anchor="b"/>
          <a:lstStyle>
            <a:lvl1pPr>
              <a:defRPr sz="5400"/>
            </a:lvl1pPr>
          </a:lstStyle>
          <a:p>
            <a:r>
              <a:rPr lang="en-GB" dirty="0"/>
              <a:t>Click to add title</a:t>
            </a:r>
            <a:endParaRPr lang="en-US" dirty="0"/>
          </a:p>
        </p:txBody>
      </p:sp>
      <p:sp>
        <p:nvSpPr>
          <p:cNvPr id="11" name="Text Placeholder 2">
            <a:extLst>
              <a:ext uri="{FF2B5EF4-FFF2-40B4-BE49-F238E27FC236}">
                <a16:creationId xmlns:a16="http://schemas.microsoft.com/office/drawing/2014/main" id="{90F7376E-F543-124A-8E38-39A6D59E01B5}"/>
              </a:ext>
            </a:extLst>
          </p:cNvPr>
          <p:cNvSpPr>
            <a:spLocks noGrp="1"/>
          </p:cNvSpPr>
          <p:nvPr>
            <p:ph type="body" idx="1"/>
          </p:nvPr>
        </p:nvSpPr>
        <p:spPr>
          <a:xfrm>
            <a:off x="432000" y="4307686"/>
            <a:ext cx="6478466" cy="1171219"/>
          </a:xfrm>
        </p:spPr>
        <p:txBody>
          <a:bodyPr/>
          <a:lstStyle>
            <a:lvl1pPr marL="0" indent="0">
              <a:buNone/>
              <a:defRPr sz="18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12" name="Picture 11" descr="Health Economics Unit Logo">
            <a:extLst>
              <a:ext uri="{FF2B5EF4-FFF2-40B4-BE49-F238E27FC236}">
                <a16:creationId xmlns:a16="http://schemas.microsoft.com/office/drawing/2014/main" id="{534E3D9F-041D-DC49-90AA-E21159530E74}"/>
              </a:ext>
            </a:extLst>
          </p:cNvPr>
          <p:cNvPicPr>
            <a:picLocks noChangeAspect="1"/>
          </p:cNvPicPr>
          <p:nvPr userDrawn="1"/>
        </p:nvPicPr>
        <p:blipFill>
          <a:blip r:embed="rId3"/>
          <a:srcRect/>
          <a:stretch/>
        </p:blipFill>
        <p:spPr>
          <a:xfrm>
            <a:off x="432000" y="445023"/>
            <a:ext cx="2302056" cy="189313"/>
          </a:xfrm>
          <a:prstGeom prst="rect">
            <a:avLst/>
          </a:prstGeom>
        </p:spPr>
      </p:pic>
    </p:spTree>
    <p:extLst>
      <p:ext uri="{BB962C8B-B14F-4D97-AF65-F5344CB8AC3E}">
        <p14:creationId xmlns:p14="http://schemas.microsoft.com/office/powerpoint/2010/main" val="361546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89765C5-D544-6946-9B44-F6A47E09905D}"/>
              </a:ext>
            </a:extLst>
          </p:cNvPr>
          <p:cNvSpPr>
            <a:spLocks noGrp="1"/>
          </p:cNvSpPr>
          <p:nvPr>
            <p:ph type="title" hasCustomPrompt="1"/>
          </p:nvPr>
        </p:nvSpPr>
        <p:spPr>
          <a:xfrm>
            <a:off x="432000" y="1147166"/>
            <a:ext cx="6478466" cy="2667915"/>
          </a:xfrm>
        </p:spPr>
        <p:txBody>
          <a:bodyPr lIns="0" tIns="0" rIns="0" bIns="0" anchor="b"/>
          <a:lstStyle>
            <a:lvl1pPr>
              <a:defRPr sz="5400"/>
            </a:lvl1pPr>
          </a:lstStyle>
          <a:p>
            <a:r>
              <a:rPr lang="en-GB" dirty="0"/>
              <a:t>Click to add title</a:t>
            </a:r>
            <a:endParaRPr lang="en-US" dirty="0"/>
          </a:p>
        </p:txBody>
      </p:sp>
      <p:sp>
        <p:nvSpPr>
          <p:cNvPr id="11" name="Text Placeholder 2">
            <a:extLst>
              <a:ext uri="{FF2B5EF4-FFF2-40B4-BE49-F238E27FC236}">
                <a16:creationId xmlns:a16="http://schemas.microsoft.com/office/drawing/2014/main" id="{F96B6E96-3D20-894E-8A17-8E61A692C6AB}"/>
              </a:ext>
            </a:extLst>
          </p:cNvPr>
          <p:cNvSpPr>
            <a:spLocks noGrp="1"/>
          </p:cNvSpPr>
          <p:nvPr>
            <p:ph type="body" idx="1"/>
          </p:nvPr>
        </p:nvSpPr>
        <p:spPr>
          <a:xfrm>
            <a:off x="432000" y="4307686"/>
            <a:ext cx="6478466" cy="1171219"/>
          </a:xfrm>
        </p:spPr>
        <p:txBody>
          <a:bodyPr/>
          <a:lstStyle>
            <a:lvl1pPr marL="0" indent="0">
              <a:buNone/>
              <a:defRPr sz="18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12" name="Picture 11" descr="Health Economics Unit Logo">
            <a:extLst>
              <a:ext uri="{FF2B5EF4-FFF2-40B4-BE49-F238E27FC236}">
                <a16:creationId xmlns:a16="http://schemas.microsoft.com/office/drawing/2014/main" id="{520D7E08-267D-FA43-80EF-09C4EBF13D87}"/>
              </a:ext>
            </a:extLst>
          </p:cNvPr>
          <p:cNvPicPr>
            <a:picLocks noChangeAspect="1"/>
          </p:cNvPicPr>
          <p:nvPr userDrawn="1"/>
        </p:nvPicPr>
        <p:blipFill>
          <a:blip r:embed="rId3"/>
          <a:srcRect/>
          <a:stretch/>
        </p:blipFill>
        <p:spPr>
          <a:xfrm>
            <a:off x="432000" y="445023"/>
            <a:ext cx="2302056" cy="189313"/>
          </a:xfrm>
          <a:prstGeom prst="rect">
            <a:avLst/>
          </a:prstGeom>
        </p:spPr>
      </p:pic>
    </p:spTree>
    <p:extLst>
      <p:ext uri="{BB962C8B-B14F-4D97-AF65-F5344CB8AC3E}">
        <p14:creationId xmlns:p14="http://schemas.microsoft.com/office/powerpoint/2010/main" val="857410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F14689E5-5395-374B-A7C7-500A5077E256}"/>
              </a:ext>
            </a:extLst>
          </p:cNvPr>
          <p:cNvSpPr>
            <a:spLocks noGrp="1"/>
          </p:cNvSpPr>
          <p:nvPr>
            <p:ph sz="half" idx="12" hasCustomPrompt="1"/>
          </p:nvPr>
        </p:nvSpPr>
        <p:spPr>
          <a:xfrm>
            <a:off x="8169638" y="2860210"/>
            <a:ext cx="3590361" cy="3552765"/>
          </a:xfrm>
        </p:spPr>
        <p:txBody>
          <a:bodyPr/>
          <a:lstStyle>
            <a:lvl1pPr marL="0" indent="0" algn="l">
              <a:buFont typeface="Arial" panose="020B0604020202020204" pitchFamily="34" charset="0"/>
              <a:buNone/>
              <a:defRPr sz="2800" b="1">
                <a:solidFill>
                  <a:schemeClr val="bg1"/>
                </a:solidFill>
              </a:defRPr>
            </a:lvl1pPr>
            <a:lvl2pPr>
              <a:buNone/>
              <a:defRPr b="1"/>
            </a:lvl2pPr>
            <a:lvl3pPr>
              <a:buNone/>
              <a:defRPr b="1"/>
            </a:lvl3pPr>
            <a:lvl4pPr>
              <a:buNone/>
              <a:defRPr b="1"/>
            </a:lvl4pPr>
            <a:lvl5pPr>
              <a:buNone/>
              <a:defRPr b="1"/>
            </a:lvl5pPr>
          </a:lstStyle>
          <a:p>
            <a:pPr lvl="0"/>
            <a:r>
              <a:rPr lang="en-GB" dirty="0"/>
              <a:t>“Click here to add quote”</a:t>
            </a:r>
            <a:endParaRPr lang="en-US" dirty="0"/>
          </a:p>
        </p:txBody>
      </p:sp>
      <p:pic>
        <p:nvPicPr>
          <p:cNvPr id="9" name="Picture 8" descr="Health Economics Unit Logo">
            <a:extLst>
              <a:ext uri="{FF2B5EF4-FFF2-40B4-BE49-F238E27FC236}">
                <a16:creationId xmlns:a16="http://schemas.microsoft.com/office/drawing/2014/main" id="{1A65CEB4-3B17-B34F-9475-E722BB4D8FD7}"/>
              </a:ext>
            </a:extLst>
          </p:cNvPr>
          <p:cNvPicPr>
            <a:picLocks noChangeAspect="1"/>
          </p:cNvPicPr>
          <p:nvPr userDrawn="1"/>
        </p:nvPicPr>
        <p:blipFill>
          <a:blip r:embed="rId3"/>
          <a:srcRect/>
          <a:stretch/>
        </p:blipFill>
        <p:spPr>
          <a:xfrm>
            <a:off x="432000" y="445023"/>
            <a:ext cx="2302056" cy="189313"/>
          </a:xfrm>
          <a:prstGeom prst="rect">
            <a:avLst/>
          </a:prstGeom>
        </p:spPr>
      </p:pic>
      <p:cxnSp>
        <p:nvCxnSpPr>
          <p:cNvPr id="11" name="Straight Connector 10">
            <a:extLst>
              <a:ext uri="{FF2B5EF4-FFF2-40B4-BE49-F238E27FC236}">
                <a16:creationId xmlns:a16="http://schemas.microsoft.com/office/drawing/2014/main" id="{D6B07CA6-80F7-A045-B8CD-58DDA24070AD}"/>
              </a:ext>
            </a:extLst>
          </p:cNvPr>
          <p:cNvCxnSpPr>
            <a:cxnSpLocks/>
          </p:cNvCxnSpPr>
          <p:nvPr userDrawn="1"/>
        </p:nvCxnSpPr>
        <p:spPr>
          <a:xfrm>
            <a:off x="432000" y="2295658"/>
            <a:ext cx="662836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Placeholder 21">
            <a:extLst>
              <a:ext uri="{FF2B5EF4-FFF2-40B4-BE49-F238E27FC236}">
                <a16:creationId xmlns:a16="http://schemas.microsoft.com/office/drawing/2014/main" id="{45FD2D72-D55C-B640-9C29-C70DDCDBA70B}"/>
              </a:ext>
            </a:extLst>
          </p:cNvPr>
          <p:cNvSpPr>
            <a:spLocks noGrp="1"/>
          </p:cNvSpPr>
          <p:nvPr>
            <p:ph type="body" sz="quarter" idx="13"/>
          </p:nvPr>
        </p:nvSpPr>
        <p:spPr>
          <a:xfrm>
            <a:off x="432000" y="2860211"/>
            <a:ext cx="6628367" cy="355276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1">
            <a:extLst>
              <a:ext uri="{FF2B5EF4-FFF2-40B4-BE49-F238E27FC236}">
                <a16:creationId xmlns:a16="http://schemas.microsoft.com/office/drawing/2014/main" id="{235C048A-435B-AD4E-BADB-B8F3F25AEC96}"/>
              </a:ext>
            </a:extLst>
          </p:cNvPr>
          <p:cNvSpPr>
            <a:spLocks noGrp="1"/>
          </p:cNvSpPr>
          <p:nvPr>
            <p:ph type="title" hasCustomPrompt="1"/>
          </p:nvPr>
        </p:nvSpPr>
        <p:spPr>
          <a:xfrm>
            <a:off x="432000" y="1054100"/>
            <a:ext cx="6628367" cy="1099594"/>
          </a:xfrm>
        </p:spPr>
        <p:txBody>
          <a:bodyPr lIns="0" tIns="0" rIns="0" bIns="0" anchor="b" anchorCtr="0"/>
          <a:lstStyle>
            <a:lvl1pPr algn="l">
              <a:defRPr sz="3800"/>
            </a:lvl1pPr>
          </a:lstStyle>
          <a:p>
            <a:r>
              <a:rPr lang="en-GB" dirty="0"/>
              <a:t>Click to add title</a:t>
            </a:r>
            <a:endParaRPr lang="en-US" dirty="0"/>
          </a:p>
        </p:txBody>
      </p:sp>
    </p:spTree>
    <p:extLst>
      <p:ext uri="{BB962C8B-B14F-4D97-AF65-F5344CB8AC3E}">
        <p14:creationId xmlns:p14="http://schemas.microsoft.com/office/powerpoint/2010/main" val="3090041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16" descr="Health Economics Unit Logo">
            <a:extLst>
              <a:ext uri="{FF2B5EF4-FFF2-40B4-BE49-F238E27FC236}">
                <a16:creationId xmlns:a16="http://schemas.microsoft.com/office/drawing/2014/main" id="{046B6B7A-7060-234D-AF6C-1FBF0AAA75CF}"/>
              </a:ext>
            </a:extLst>
          </p:cNvPr>
          <p:cNvPicPr>
            <a:picLocks noChangeAspect="1"/>
          </p:cNvPicPr>
          <p:nvPr userDrawn="1"/>
        </p:nvPicPr>
        <p:blipFill>
          <a:blip r:embed="rId3"/>
          <a:srcRect/>
          <a:stretch/>
        </p:blipFill>
        <p:spPr>
          <a:xfrm>
            <a:off x="432000" y="445023"/>
            <a:ext cx="2302056" cy="189313"/>
          </a:xfrm>
          <a:prstGeom prst="rect">
            <a:avLst/>
          </a:prstGeom>
        </p:spPr>
      </p:pic>
      <p:sp>
        <p:nvSpPr>
          <p:cNvPr id="18" name="Title 1">
            <a:extLst>
              <a:ext uri="{FF2B5EF4-FFF2-40B4-BE49-F238E27FC236}">
                <a16:creationId xmlns:a16="http://schemas.microsoft.com/office/drawing/2014/main" id="{5A2471FA-1231-434F-B782-301F48563207}"/>
              </a:ext>
            </a:extLst>
          </p:cNvPr>
          <p:cNvSpPr>
            <a:spLocks noGrp="1"/>
          </p:cNvSpPr>
          <p:nvPr>
            <p:ph type="title" hasCustomPrompt="1"/>
          </p:nvPr>
        </p:nvSpPr>
        <p:spPr>
          <a:xfrm>
            <a:off x="432000" y="1147166"/>
            <a:ext cx="11322000" cy="561706"/>
          </a:xfrm>
        </p:spPr>
        <p:txBody>
          <a:bodyPr lIns="0" tIns="0" rIns="0" bIns="0" anchor="b" anchorCtr="0"/>
          <a:lstStyle>
            <a:lvl1pPr algn="l">
              <a:defRPr sz="3800"/>
            </a:lvl1pPr>
          </a:lstStyle>
          <a:p>
            <a:r>
              <a:rPr lang="en-GB" dirty="0"/>
              <a:t>Click to add title</a:t>
            </a:r>
            <a:endParaRPr lang="en-US" dirty="0"/>
          </a:p>
        </p:txBody>
      </p:sp>
      <p:cxnSp>
        <p:nvCxnSpPr>
          <p:cNvPr id="19" name="Straight Connector 18">
            <a:extLst>
              <a:ext uri="{FF2B5EF4-FFF2-40B4-BE49-F238E27FC236}">
                <a16:creationId xmlns:a16="http://schemas.microsoft.com/office/drawing/2014/main" id="{45F00483-922C-9D4E-A6A0-D640488A76B4}"/>
              </a:ext>
            </a:extLst>
          </p:cNvPr>
          <p:cNvCxnSpPr>
            <a:cxnSpLocks/>
          </p:cNvCxnSpPr>
          <p:nvPr userDrawn="1"/>
        </p:nvCxnSpPr>
        <p:spPr>
          <a:xfrm>
            <a:off x="432000" y="1850836"/>
            <a:ext cx="113188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D2ECEE12-6D52-D742-A84E-97D8FC822F63}"/>
              </a:ext>
            </a:extLst>
          </p:cNvPr>
          <p:cNvSpPr>
            <a:spLocks noGrp="1"/>
          </p:cNvSpPr>
          <p:nvPr>
            <p:ph type="ftr" sz="quarter" idx="11"/>
          </p:nvPr>
        </p:nvSpPr>
        <p:spPr>
          <a:xfrm>
            <a:off x="4038600" y="445022"/>
            <a:ext cx="7189378" cy="207010"/>
          </a:xfrm>
        </p:spPr>
        <p:txBody>
          <a:bodyPr anchor="ctr" anchorCtr="0"/>
          <a:lstStyle>
            <a:lvl1pPr algn="r">
              <a:defRPr sz="1200" b="1">
                <a:solidFill>
                  <a:schemeClr val="tx1">
                    <a:lumMod val="75000"/>
                    <a:lumOff val="25000"/>
                  </a:schemeClr>
                </a:solidFill>
              </a:defRPr>
            </a:lvl1pPr>
          </a:lstStyle>
          <a:p>
            <a:r>
              <a:rPr lang="en-US"/>
              <a:t>Presentation Title Here</a:t>
            </a:r>
            <a:endParaRPr lang="en-US" b="1" dirty="0"/>
          </a:p>
        </p:txBody>
      </p:sp>
      <p:sp>
        <p:nvSpPr>
          <p:cNvPr id="21" name="Slide Number Placeholder 5">
            <a:extLst>
              <a:ext uri="{FF2B5EF4-FFF2-40B4-BE49-F238E27FC236}">
                <a16:creationId xmlns:a16="http://schemas.microsoft.com/office/drawing/2014/main" id="{31F2CA19-3521-7F40-93A3-A18946AF8CB8}"/>
              </a:ext>
            </a:extLst>
          </p:cNvPr>
          <p:cNvSpPr>
            <a:spLocks noGrp="1"/>
          </p:cNvSpPr>
          <p:nvPr>
            <p:ph type="sldNum" sz="quarter" idx="12"/>
          </p:nvPr>
        </p:nvSpPr>
        <p:spPr>
          <a:xfrm>
            <a:off x="11484864" y="445022"/>
            <a:ext cx="265984" cy="207009"/>
          </a:xfrm>
        </p:spPr>
        <p:txBody>
          <a:bodyPr anchor="ctr" anchorCtr="0"/>
          <a:lstStyle>
            <a:lvl1pPr>
              <a:defRPr sz="1200">
                <a:solidFill>
                  <a:schemeClr val="tx1">
                    <a:lumMod val="75000"/>
                    <a:lumOff val="25000"/>
                  </a:schemeClr>
                </a:solidFill>
              </a:defRPr>
            </a:lvl1pPr>
          </a:lstStyle>
          <a:p>
            <a:fld id="{DFCA9D46-5061-CB44-B974-7368B75C86DF}" type="slidenum">
              <a:rPr lang="en-US" smtClean="0"/>
              <a:pPr/>
              <a:t>‹#›</a:t>
            </a:fld>
            <a:endParaRPr lang="en-US" dirty="0"/>
          </a:p>
        </p:txBody>
      </p:sp>
      <p:cxnSp>
        <p:nvCxnSpPr>
          <p:cNvPr id="22" name="Straight Connector 21">
            <a:extLst>
              <a:ext uri="{FF2B5EF4-FFF2-40B4-BE49-F238E27FC236}">
                <a16:creationId xmlns:a16="http://schemas.microsoft.com/office/drawing/2014/main" id="{BFA64CED-785F-3644-80D0-081D638476C5}"/>
              </a:ext>
            </a:extLst>
          </p:cNvPr>
          <p:cNvCxnSpPr>
            <a:cxnSpLocks/>
          </p:cNvCxnSpPr>
          <p:nvPr userDrawn="1"/>
        </p:nvCxnSpPr>
        <p:spPr>
          <a:xfrm flipV="1">
            <a:off x="11438708" y="445022"/>
            <a:ext cx="0" cy="207009"/>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9753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ogo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Health Economics Unit Logo">
            <a:extLst>
              <a:ext uri="{FF2B5EF4-FFF2-40B4-BE49-F238E27FC236}">
                <a16:creationId xmlns:a16="http://schemas.microsoft.com/office/drawing/2014/main" id="{A4B22611-D5CA-5F48-8625-98A2BE9B4C9E}"/>
              </a:ext>
            </a:extLst>
          </p:cNvPr>
          <p:cNvPicPr>
            <a:picLocks noChangeAspect="1"/>
          </p:cNvPicPr>
          <p:nvPr userDrawn="1"/>
        </p:nvPicPr>
        <p:blipFill>
          <a:blip r:embed="rId3"/>
          <a:srcRect/>
          <a:stretch/>
        </p:blipFill>
        <p:spPr>
          <a:xfrm>
            <a:off x="432000" y="445023"/>
            <a:ext cx="2302056" cy="189313"/>
          </a:xfrm>
          <a:prstGeom prst="rect">
            <a:avLst/>
          </a:prstGeom>
        </p:spPr>
      </p:pic>
      <p:sp>
        <p:nvSpPr>
          <p:cNvPr id="12" name="Footer Placeholder 4">
            <a:extLst>
              <a:ext uri="{FF2B5EF4-FFF2-40B4-BE49-F238E27FC236}">
                <a16:creationId xmlns:a16="http://schemas.microsoft.com/office/drawing/2014/main" id="{F41386AC-269A-D446-BE31-1024DC5A74E8}"/>
              </a:ext>
            </a:extLst>
          </p:cNvPr>
          <p:cNvSpPr>
            <a:spLocks noGrp="1"/>
          </p:cNvSpPr>
          <p:nvPr>
            <p:ph type="ftr" sz="quarter" idx="11"/>
          </p:nvPr>
        </p:nvSpPr>
        <p:spPr>
          <a:xfrm>
            <a:off x="4038600" y="445022"/>
            <a:ext cx="7189378" cy="207010"/>
          </a:xfrm>
        </p:spPr>
        <p:txBody>
          <a:bodyPr anchor="ctr" anchorCtr="0"/>
          <a:lstStyle>
            <a:lvl1pPr algn="r">
              <a:defRPr sz="1200" b="1">
                <a:solidFill>
                  <a:schemeClr val="tx1">
                    <a:lumMod val="75000"/>
                    <a:lumOff val="25000"/>
                  </a:schemeClr>
                </a:solidFill>
              </a:defRPr>
            </a:lvl1pPr>
          </a:lstStyle>
          <a:p>
            <a:r>
              <a:rPr lang="en-US"/>
              <a:t>Presentation Title Here</a:t>
            </a:r>
            <a:endParaRPr lang="en-US" b="1" dirty="0"/>
          </a:p>
        </p:txBody>
      </p:sp>
      <p:sp>
        <p:nvSpPr>
          <p:cNvPr id="13" name="Slide Number Placeholder 5">
            <a:extLst>
              <a:ext uri="{FF2B5EF4-FFF2-40B4-BE49-F238E27FC236}">
                <a16:creationId xmlns:a16="http://schemas.microsoft.com/office/drawing/2014/main" id="{52C9DDAE-3ABC-AE43-844A-132C18157D3D}"/>
              </a:ext>
            </a:extLst>
          </p:cNvPr>
          <p:cNvSpPr>
            <a:spLocks noGrp="1"/>
          </p:cNvSpPr>
          <p:nvPr>
            <p:ph type="sldNum" sz="quarter" idx="12"/>
          </p:nvPr>
        </p:nvSpPr>
        <p:spPr>
          <a:xfrm>
            <a:off x="11484864" y="445022"/>
            <a:ext cx="265984" cy="207009"/>
          </a:xfrm>
        </p:spPr>
        <p:txBody>
          <a:bodyPr anchor="ctr" anchorCtr="0"/>
          <a:lstStyle>
            <a:lvl1pPr>
              <a:defRPr sz="1200">
                <a:solidFill>
                  <a:schemeClr val="tx1">
                    <a:lumMod val="75000"/>
                    <a:lumOff val="25000"/>
                  </a:schemeClr>
                </a:solidFill>
              </a:defRPr>
            </a:lvl1pPr>
          </a:lstStyle>
          <a:p>
            <a:fld id="{DFCA9D46-5061-CB44-B974-7368B75C86DF}" type="slidenum">
              <a:rPr lang="en-US" smtClean="0"/>
              <a:pPr/>
              <a:t>‹#›</a:t>
            </a:fld>
            <a:endParaRPr lang="en-US" dirty="0"/>
          </a:p>
        </p:txBody>
      </p:sp>
      <p:cxnSp>
        <p:nvCxnSpPr>
          <p:cNvPr id="14" name="Straight Connector 13">
            <a:extLst>
              <a:ext uri="{FF2B5EF4-FFF2-40B4-BE49-F238E27FC236}">
                <a16:creationId xmlns:a16="http://schemas.microsoft.com/office/drawing/2014/main" id="{F45C3954-FDE1-6B42-A171-7A459A3B681F}"/>
              </a:ext>
            </a:extLst>
          </p:cNvPr>
          <p:cNvCxnSpPr>
            <a:cxnSpLocks/>
          </p:cNvCxnSpPr>
          <p:nvPr userDrawn="1"/>
        </p:nvCxnSpPr>
        <p:spPr>
          <a:xfrm flipV="1">
            <a:off x="11438708" y="445022"/>
            <a:ext cx="0" cy="207009"/>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249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082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Pictur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descr="Health Economics Unit Logo">
            <a:extLst>
              <a:ext uri="{FF2B5EF4-FFF2-40B4-BE49-F238E27FC236}">
                <a16:creationId xmlns:a16="http://schemas.microsoft.com/office/drawing/2014/main" id="{22FD9593-914E-E44C-BB34-818B25E3A47C}"/>
              </a:ext>
            </a:extLst>
          </p:cNvPr>
          <p:cNvPicPr>
            <a:picLocks noChangeAspect="1"/>
          </p:cNvPicPr>
          <p:nvPr userDrawn="1"/>
        </p:nvPicPr>
        <p:blipFill>
          <a:blip r:embed="rId3"/>
          <a:srcRect/>
          <a:stretch/>
        </p:blipFill>
        <p:spPr>
          <a:xfrm>
            <a:off x="432000" y="445023"/>
            <a:ext cx="2302056" cy="189313"/>
          </a:xfrm>
          <a:prstGeom prst="rect">
            <a:avLst/>
          </a:prstGeom>
        </p:spPr>
      </p:pic>
      <p:sp>
        <p:nvSpPr>
          <p:cNvPr id="15" name="Title 1">
            <a:extLst>
              <a:ext uri="{FF2B5EF4-FFF2-40B4-BE49-F238E27FC236}">
                <a16:creationId xmlns:a16="http://schemas.microsoft.com/office/drawing/2014/main" id="{4D312081-DDD8-9D4E-8066-BD58DCABB060}"/>
              </a:ext>
            </a:extLst>
          </p:cNvPr>
          <p:cNvSpPr txBox="1">
            <a:spLocks/>
          </p:cNvSpPr>
          <p:nvPr userDrawn="1"/>
        </p:nvSpPr>
        <p:spPr>
          <a:xfrm>
            <a:off x="432000" y="1147166"/>
            <a:ext cx="6628367" cy="1006528"/>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en-GB" dirty="0"/>
              <a:t>Click to add title</a:t>
            </a:r>
            <a:endParaRPr lang="en-US" dirty="0"/>
          </a:p>
        </p:txBody>
      </p:sp>
      <p:cxnSp>
        <p:nvCxnSpPr>
          <p:cNvPr id="16" name="Straight Connector 15">
            <a:extLst>
              <a:ext uri="{FF2B5EF4-FFF2-40B4-BE49-F238E27FC236}">
                <a16:creationId xmlns:a16="http://schemas.microsoft.com/office/drawing/2014/main" id="{8439D304-4E46-E74B-9465-72DA7BF5CA24}"/>
              </a:ext>
            </a:extLst>
          </p:cNvPr>
          <p:cNvCxnSpPr>
            <a:cxnSpLocks/>
          </p:cNvCxnSpPr>
          <p:nvPr userDrawn="1"/>
        </p:nvCxnSpPr>
        <p:spPr>
          <a:xfrm>
            <a:off x="432000" y="2295658"/>
            <a:ext cx="662836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Placeholder 21">
            <a:extLst>
              <a:ext uri="{FF2B5EF4-FFF2-40B4-BE49-F238E27FC236}">
                <a16:creationId xmlns:a16="http://schemas.microsoft.com/office/drawing/2014/main" id="{671B3FB8-0F0D-A24F-85D4-830F53590E74}"/>
              </a:ext>
            </a:extLst>
          </p:cNvPr>
          <p:cNvSpPr>
            <a:spLocks noGrp="1"/>
          </p:cNvSpPr>
          <p:nvPr>
            <p:ph type="body" sz="quarter" idx="13"/>
          </p:nvPr>
        </p:nvSpPr>
        <p:spPr>
          <a:xfrm>
            <a:off x="432000" y="2860211"/>
            <a:ext cx="6628367" cy="355276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8" name="Picture Placeholder 2">
            <a:extLst>
              <a:ext uri="{FF2B5EF4-FFF2-40B4-BE49-F238E27FC236}">
                <a16:creationId xmlns:a16="http://schemas.microsoft.com/office/drawing/2014/main" id="{CAF4292D-B3DD-4D42-A82B-ABFD6E7EC066}"/>
              </a:ext>
            </a:extLst>
          </p:cNvPr>
          <p:cNvSpPr>
            <a:spLocks noGrp="1"/>
          </p:cNvSpPr>
          <p:nvPr>
            <p:ph type="pic" idx="1"/>
          </p:nvPr>
        </p:nvSpPr>
        <p:spPr>
          <a:xfrm>
            <a:off x="7622498" y="0"/>
            <a:ext cx="4569502" cy="6858000"/>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151046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Pictur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descr="Health Economics Unit Logo">
            <a:extLst>
              <a:ext uri="{FF2B5EF4-FFF2-40B4-BE49-F238E27FC236}">
                <a16:creationId xmlns:a16="http://schemas.microsoft.com/office/drawing/2014/main" id="{D0C92FC4-5A22-2D4C-9A54-0556F2789E74}"/>
              </a:ext>
            </a:extLst>
          </p:cNvPr>
          <p:cNvPicPr>
            <a:picLocks noChangeAspect="1"/>
          </p:cNvPicPr>
          <p:nvPr userDrawn="1"/>
        </p:nvPicPr>
        <p:blipFill>
          <a:blip r:embed="rId3"/>
          <a:srcRect/>
          <a:stretch/>
        </p:blipFill>
        <p:spPr>
          <a:xfrm>
            <a:off x="432000" y="445023"/>
            <a:ext cx="2302056" cy="189313"/>
          </a:xfrm>
          <a:prstGeom prst="rect">
            <a:avLst/>
          </a:prstGeom>
        </p:spPr>
      </p:pic>
      <p:sp>
        <p:nvSpPr>
          <p:cNvPr id="19" name="Footer Placeholder 4">
            <a:extLst>
              <a:ext uri="{FF2B5EF4-FFF2-40B4-BE49-F238E27FC236}">
                <a16:creationId xmlns:a16="http://schemas.microsoft.com/office/drawing/2014/main" id="{CBB22440-C901-B640-A6F8-58F3AD69AA9D}"/>
              </a:ext>
            </a:extLst>
          </p:cNvPr>
          <p:cNvSpPr>
            <a:spLocks noGrp="1"/>
          </p:cNvSpPr>
          <p:nvPr>
            <p:ph type="ftr" sz="quarter" idx="11"/>
          </p:nvPr>
        </p:nvSpPr>
        <p:spPr>
          <a:xfrm>
            <a:off x="4038600" y="445022"/>
            <a:ext cx="7189378" cy="207010"/>
          </a:xfrm>
        </p:spPr>
        <p:txBody>
          <a:bodyPr anchor="ctr" anchorCtr="0"/>
          <a:lstStyle>
            <a:lvl1pPr algn="r">
              <a:defRPr sz="1200" b="1">
                <a:solidFill>
                  <a:schemeClr val="tx1">
                    <a:lumMod val="75000"/>
                    <a:lumOff val="25000"/>
                  </a:schemeClr>
                </a:solidFill>
              </a:defRPr>
            </a:lvl1pPr>
          </a:lstStyle>
          <a:p>
            <a:r>
              <a:rPr lang="en-US"/>
              <a:t>Presentation Title Here</a:t>
            </a:r>
            <a:endParaRPr lang="en-US" b="1" dirty="0"/>
          </a:p>
        </p:txBody>
      </p:sp>
      <p:sp>
        <p:nvSpPr>
          <p:cNvPr id="20" name="Slide Number Placeholder 5">
            <a:extLst>
              <a:ext uri="{FF2B5EF4-FFF2-40B4-BE49-F238E27FC236}">
                <a16:creationId xmlns:a16="http://schemas.microsoft.com/office/drawing/2014/main" id="{5654D24D-618C-C443-96A4-D5E24D310287}"/>
              </a:ext>
            </a:extLst>
          </p:cNvPr>
          <p:cNvSpPr>
            <a:spLocks noGrp="1"/>
          </p:cNvSpPr>
          <p:nvPr>
            <p:ph type="sldNum" sz="quarter" idx="12"/>
          </p:nvPr>
        </p:nvSpPr>
        <p:spPr>
          <a:xfrm>
            <a:off x="11484864" y="445022"/>
            <a:ext cx="265984" cy="207009"/>
          </a:xfrm>
        </p:spPr>
        <p:txBody>
          <a:bodyPr anchor="ctr" anchorCtr="0"/>
          <a:lstStyle>
            <a:lvl1pPr>
              <a:defRPr sz="1200">
                <a:solidFill>
                  <a:schemeClr val="tx1">
                    <a:lumMod val="75000"/>
                    <a:lumOff val="25000"/>
                  </a:schemeClr>
                </a:solidFill>
              </a:defRPr>
            </a:lvl1pPr>
          </a:lstStyle>
          <a:p>
            <a:fld id="{DFCA9D46-5061-CB44-B974-7368B75C86DF}" type="slidenum">
              <a:rPr lang="en-US" smtClean="0"/>
              <a:pPr/>
              <a:t>‹#›</a:t>
            </a:fld>
            <a:endParaRPr lang="en-US" dirty="0"/>
          </a:p>
        </p:txBody>
      </p:sp>
      <p:cxnSp>
        <p:nvCxnSpPr>
          <p:cNvPr id="21" name="Straight Connector 20">
            <a:extLst>
              <a:ext uri="{FF2B5EF4-FFF2-40B4-BE49-F238E27FC236}">
                <a16:creationId xmlns:a16="http://schemas.microsoft.com/office/drawing/2014/main" id="{9C2C1009-B4B0-1348-B2F7-D35E9F05C5F1}"/>
              </a:ext>
            </a:extLst>
          </p:cNvPr>
          <p:cNvCxnSpPr>
            <a:cxnSpLocks/>
          </p:cNvCxnSpPr>
          <p:nvPr userDrawn="1"/>
        </p:nvCxnSpPr>
        <p:spPr>
          <a:xfrm flipV="1">
            <a:off x="11438708" y="445022"/>
            <a:ext cx="0" cy="207009"/>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C764D082-BD15-704B-9138-10116BEFE31A}"/>
              </a:ext>
            </a:extLst>
          </p:cNvPr>
          <p:cNvSpPr txBox="1">
            <a:spLocks/>
          </p:cNvSpPr>
          <p:nvPr userDrawn="1"/>
        </p:nvSpPr>
        <p:spPr>
          <a:xfrm>
            <a:off x="432000" y="1147166"/>
            <a:ext cx="6628367" cy="1006528"/>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en-GB" dirty="0"/>
              <a:t>Click to add title</a:t>
            </a:r>
            <a:endParaRPr lang="en-US" dirty="0"/>
          </a:p>
        </p:txBody>
      </p:sp>
      <p:cxnSp>
        <p:nvCxnSpPr>
          <p:cNvPr id="23" name="Straight Connector 22">
            <a:extLst>
              <a:ext uri="{FF2B5EF4-FFF2-40B4-BE49-F238E27FC236}">
                <a16:creationId xmlns:a16="http://schemas.microsoft.com/office/drawing/2014/main" id="{7695B78A-E861-2A4C-81C1-0BFE1DD1B15C}"/>
              </a:ext>
            </a:extLst>
          </p:cNvPr>
          <p:cNvCxnSpPr>
            <a:cxnSpLocks/>
          </p:cNvCxnSpPr>
          <p:nvPr userDrawn="1"/>
        </p:nvCxnSpPr>
        <p:spPr>
          <a:xfrm>
            <a:off x="432000" y="2295658"/>
            <a:ext cx="54091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Placeholder 21">
            <a:extLst>
              <a:ext uri="{FF2B5EF4-FFF2-40B4-BE49-F238E27FC236}">
                <a16:creationId xmlns:a16="http://schemas.microsoft.com/office/drawing/2014/main" id="{5E2DFEA4-8E1F-6C46-978E-8471D8ABB8CC}"/>
              </a:ext>
            </a:extLst>
          </p:cNvPr>
          <p:cNvSpPr>
            <a:spLocks noGrp="1"/>
          </p:cNvSpPr>
          <p:nvPr>
            <p:ph type="body" sz="quarter" idx="13"/>
          </p:nvPr>
        </p:nvSpPr>
        <p:spPr>
          <a:xfrm>
            <a:off x="432001" y="2860211"/>
            <a:ext cx="5409124" cy="355276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Picture Placeholder 2">
            <a:extLst>
              <a:ext uri="{FF2B5EF4-FFF2-40B4-BE49-F238E27FC236}">
                <a16:creationId xmlns:a16="http://schemas.microsoft.com/office/drawing/2014/main" id="{049196CF-9DAD-9B46-A7EF-D37E48B624A4}"/>
              </a:ext>
            </a:extLst>
          </p:cNvPr>
          <p:cNvSpPr>
            <a:spLocks noGrp="1"/>
          </p:cNvSpPr>
          <p:nvPr>
            <p:ph type="pic" idx="1"/>
          </p:nvPr>
        </p:nvSpPr>
        <p:spPr>
          <a:xfrm>
            <a:off x="6350844" y="1147166"/>
            <a:ext cx="5400000" cy="5265799"/>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39280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Health Economics Unit Logo">
            <a:extLst>
              <a:ext uri="{FF2B5EF4-FFF2-40B4-BE49-F238E27FC236}">
                <a16:creationId xmlns:a16="http://schemas.microsoft.com/office/drawing/2014/main" id="{319FF2D3-93CE-5F49-A9C4-B14175A97E0D}"/>
              </a:ext>
            </a:extLst>
          </p:cNvPr>
          <p:cNvPicPr>
            <a:picLocks noChangeAspect="1"/>
          </p:cNvPicPr>
          <p:nvPr userDrawn="1"/>
        </p:nvPicPr>
        <p:blipFill>
          <a:blip r:embed="rId3"/>
          <a:srcRect/>
          <a:stretch/>
        </p:blipFill>
        <p:spPr>
          <a:xfrm>
            <a:off x="4843780" y="547370"/>
            <a:ext cx="2159000" cy="723900"/>
          </a:xfrm>
          <a:prstGeom prst="rect">
            <a:avLst/>
          </a:prstGeom>
        </p:spPr>
      </p:pic>
      <p:pic>
        <p:nvPicPr>
          <p:cNvPr id="10" name="Picture 9" descr="Midlands and Lancashire Commissioning Support Unit Logo">
            <a:extLst>
              <a:ext uri="{FF2B5EF4-FFF2-40B4-BE49-F238E27FC236}">
                <a16:creationId xmlns:a16="http://schemas.microsoft.com/office/drawing/2014/main" id="{B16B26A2-03EE-9B43-883D-548131EF5EBC}"/>
              </a:ext>
            </a:extLst>
          </p:cNvPr>
          <p:cNvPicPr>
            <a:picLocks noChangeAspect="1"/>
          </p:cNvPicPr>
          <p:nvPr userDrawn="1"/>
        </p:nvPicPr>
        <p:blipFill>
          <a:blip r:embed="rId4"/>
          <a:srcRect/>
          <a:stretch/>
        </p:blipFill>
        <p:spPr>
          <a:xfrm>
            <a:off x="9299351" y="537845"/>
            <a:ext cx="2349500" cy="711200"/>
          </a:xfrm>
          <a:prstGeom prst="rect">
            <a:avLst/>
          </a:prstGeom>
        </p:spPr>
      </p:pic>
      <p:sp>
        <p:nvSpPr>
          <p:cNvPr id="2" name="Title 1">
            <a:extLst>
              <a:ext uri="{FF2B5EF4-FFF2-40B4-BE49-F238E27FC236}">
                <a16:creationId xmlns:a16="http://schemas.microsoft.com/office/drawing/2014/main" id="{9A6B311C-5592-0D48-BDBD-2A731A1FC16A}"/>
              </a:ext>
            </a:extLst>
          </p:cNvPr>
          <p:cNvSpPr>
            <a:spLocks noGrp="1"/>
          </p:cNvSpPr>
          <p:nvPr>
            <p:ph type="ctrTitle" hasCustomPrompt="1"/>
          </p:nvPr>
        </p:nvSpPr>
        <p:spPr>
          <a:xfrm>
            <a:off x="5616008" y="1677670"/>
            <a:ext cx="6032843" cy="2599690"/>
          </a:xfrm>
        </p:spPr>
        <p:txBody>
          <a:bodyPr lIns="0" tIns="0" rIns="0" bIns="0" anchor="b"/>
          <a:lstStyle>
            <a:lvl1pPr algn="l">
              <a:defRPr sz="4400">
                <a:solidFill>
                  <a:schemeClr val="bg1"/>
                </a:solidFill>
              </a:defRPr>
            </a:lvl1pPr>
          </a:lstStyle>
          <a:p>
            <a:r>
              <a:rPr lang="en-GB" dirty="0"/>
              <a:t>Click to edit presentation title</a:t>
            </a:r>
            <a:endParaRPr lang="en-US" dirty="0"/>
          </a:p>
        </p:txBody>
      </p:sp>
      <p:sp>
        <p:nvSpPr>
          <p:cNvPr id="3" name="Subtitle 2">
            <a:extLst>
              <a:ext uri="{FF2B5EF4-FFF2-40B4-BE49-F238E27FC236}">
                <a16:creationId xmlns:a16="http://schemas.microsoft.com/office/drawing/2014/main" id="{3E2AF67D-2DE5-8748-A1BA-2AE63CA80630}"/>
              </a:ext>
            </a:extLst>
          </p:cNvPr>
          <p:cNvSpPr>
            <a:spLocks noGrp="1"/>
          </p:cNvSpPr>
          <p:nvPr>
            <p:ph type="subTitle" idx="1" hasCustomPrompt="1"/>
          </p:nvPr>
        </p:nvSpPr>
        <p:spPr>
          <a:xfrm>
            <a:off x="5616008" y="4765040"/>
            <a:ext cx="6032843" cy="1158240"/>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a:t>
            </a:r>
            <a:endParaRPr lang="en-US" dirty="0"/>
          </a:p>
        </p:txBody>
      </p:sp>
    </p:spTree>
    <p:extLst>
      <p:ext uri="{BB962C8B-B14F-4D97-AF65-F5344CB8AC3E}">
        <p14:creationId xmlns:p14="http://schemas.microsoft.com/office/powerpoint/2010/main" val="4128588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Shap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4F8914F-0E56-374D-91CC-BD0C16DA908B}"/>
              </a:ext>
            </a:extLst>
          </p:cNvPr>
          <p:cNvSpPr>
            <a:spLocks noGrp="1"/>
          </p:cNvSpPr>
          <p:nvPr>
            <p:ph type="pic" idx="1"/>
          </p:nvPr>
        </p:nvSpPr>
        <p:spPr>
          <a:xfrm>
            <a:off x="0" y="0"/>
            <a:ext cx="7620000" cy="6858000"/>
          </a:xfrm>
        </p:spPr>
        <p:txBody>
          <a:bodyPr anchor="ctr" anchorCtr="0"/>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a:p>
            <a:endParaRPr lang="en-US" dirty="0"/>
          </a:p>
          <a:p>
            <a:endParaRPr lang="en-US" dirty="0"/>
          </a:p>
          <a:p>
            <a:endParaRPr lang="en-US" dirty="0"/>
          </a:p>
        </p:txBody>
      </p:sp>
    </p:spTree>
    <p:extLst>
      <p:ext uri="{BB962C8B-B14F-4D97-AF65-F5344CB8AC3E}">
        <p14:creationId xmlns:p14="http://schemas.microsoft.com/office/powerpoint/2010/main" val="1381311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Chart Placeholder 2">
            <a:extLst>
              <a:ext uri="{FF2B5EF4-FFF2-40B4-BE49-F238E27FC236}">
                <a16:creationId xmlns:a16="http://schemas.microsoft.com/office/drawing/2014/main" id="{DEE5CFE0-0CF5-D746-BA9F-00294C12CC21}"/>
              </a:ext>
            </a:extLst>
          </p:cNvPr>
          <p:cNvSpPr>
            <a:spLocks noGrp="1"/>
          </p:cNvSpPr>
          <p:nvPr>
            <p:ph type="chart" sz="quarter" idx="14"/>
          </p:nvPr>
        </p:nvSpPr>
        <p:spPr>
          <a:xfrm>
            <a:off x="6350845" y="1147166"/>
            <a:ext cx="5400000" cy="5265799"/>
          </a:xfrm>
        </p:spPr>
        <p:txBody>
          <a:bodyPr/>
          <a:lstStyle>
            <a:lvl1pPr>
              <a:buNone/>
              <a:defRPr/>
            </a:lvl1pPr>
          </a:lstStyle>
          <a:p>
            <a:r>
              <a:rPr lang="en-US" dirty="0"/>
              <a:t>Click icon to add chart</a:t>
            </a:r>
          </a:p>
        </p:txBody>
      </p:sp>
      <p:pic>
        <p:nvPicPr>
          <p:cNvPr id="16" name="Picture 15" descr="Health Economics Unit Logo">
            <a:extLst>
              <a:ext uri="{FF2B5EF4-FFF2-40B4-BE49-F238E27FC236}">
                <a16:creationId xmlns:a16="http://schemas.microsoft.com/office/drawing/2014/main" id="{D0C92FC4-5A22-2D4C-9A54-0556F2789E74}"/>
              </a:ext>
            </a:extLst>
          </p:cNvPr>
          <p:cNvPicPr>
            <a:picLocks noChangeAspect="1"/>
          </p:cNvPicPr>
          <p:nvPr userDrawn="1"/>
        </p:nvPicPr>
        <p:blipFill>
          <a:blip r:embed="rId3"/>
          <a:srcRect/>
          <a:stretch/>
        </p:blipFill>
        <p:spPr>
          <a:xfrm>
            <a:off x="432000" y="445023"/>
            <a:ext cx="2302056" cy="189313"/>
          </a:xfrm>
          <a:prstGeom prst="rect">
            <a:avLst/>
          </a:prstGeom>
        </p:spPr>
      </p:pic>
      <p:sp>
        <p:nvSpPr>
          <p:cNvPr id="19" name="Footer Placeholder 4">
            <a:extLst>
              <a:ext uri="{FF2B5EF4-FFF2-40B4-BE49-F238E27FC236}">
                <a16:creationId xmlns:a16="http://schemas.microsoft.com/office/drawing/2014/main" id="{CBB22440-C901-B640-A6F8-58F3AD69AA9D}"/>
              </a:ext>
            </a:extLst>
          </p:cNvPr>
          <p:cNvSpPr>
            <a:spLocks noGrp="1"/>
          </p:cNvSpPr>
          <p:nvPr>
            <p:ph type="ftr" sz="quarter" idx="11"/>
          </p:nvPr>
        </p:nvSpPr>
        <p:spPr>
          <a:xfrm>
            <a:off x="4038600" y="445022"/>
            <a:ext cx="7189378" cy="207010"/>
          </a:xfrm>
        </p:spPr>
        <p:txBody>
          <a:bodyPr anchor="ctr" anchorCtr="0"/>
          <a:lstStyle>
            <a:lvl1pPr algn="r">
              <a:defRPr sz="1200" b="1">
                <a:solidFill>
                  <a:schemeClr val="tx1">
                    <a:lumMod val="75000"/>
                    <a:lumOff val="25000"/>
                  </a:schemeClr>
                </a:solidFill>
              </a:defRPr>
            </a:lvl1pPr>
          </a:lstStyle>
          <a:p>
            <a:r>
              <a:rPr lang="en-US"/>
              <a:t>Presentation Title Here</a:t>
            </a:r>
            <a:endParaRPr lang="en-US" b="1" dirty="0"/>
          </a:p>
        </p:txBody>
      </p:sp>
      <p:sp>
        <p:nvSpPr>
          <p:cNvPr id="20" name="Slide Number Placeholder 5">
            <a:extLst>
              <a:ext uri="{FF2B5EF4-FFF2-40B4-BE49-F238E27FC236}">
                <a16:creationId xmlns:a16="http://schemas.microsoft.com/office/drawing/2014/main" id="{5654D24D-618C-C443-96A4-D5E24D310287}"/>
              </a:ext>
            </a:extLst>
          </p:cNvPr>
          <p:cNvSpPr>
            <a:spLocks noGrp="1"/>
          </p:cNvSpPr>
          <p:nvPr>
            <p:ph type="sldNum" sz="quarter" idx="12"/>
          </p:nvPr>
        </p:nvSpPr>
        <p:spPr>
          <a:xfrm>
            <a:off x="11484864" y="445022"/>
            <a:ext cx="265984" cy="207009"/>
          </a:xfrm>
        </p:spPr>
        <p:txBody>
          <a:bodyPr anchor="ctr" anchorCtr="0"/>
          <a:lstStyle>
            <a:lvl1pPr>
              <a:defRPr sz="1200">
                <a:solidFill>
                  <a:schemeClr val="tx1">
                    <a:lumMod val="75000"/>
                    <a:lumOff val="25000"/>
                  </a:schemeClr>
                </a:solidFill>
              </a:defRPr>
            </a:lvl1pPr>
          </a:lstStyle>
          <a:p>
            <a:fld id="{DFCA9D46-5061-CB44-B974-7368B75C86DF}" type="slidenum">
              <a:rPr lang="en-US" smtClean="0"/>
              <a:pPr/>
              <a:t>‹#›</a:t>
            </a:fld>
            <a:endParaRPr lang="en-US" dirty="0"/>
          </a:p>
        </p:txBody>
      </p:sp>
      <p:cxnSp>
        <p:nvCxnSpPr>
          <p:cNvPr id="21" name="Straight Connector 20">
            <a:extLst>
              <a:ext uri="{FF2B5EF4-FFF2-40B4-BE49-F238E27FC236}">
                <a16:creationId xmlns:a16="http://schemas.microsoft.com/office/drawing/2014/main" id="{9C2C1009-B4B0-1348-B2F7-D35E9F05C5F1}"/>
              </a:ext>
            </a:extLst>
          </p:cNvPr>
          <p:cNvCxnSpPr>
            <a:cxnSpLocks/>
          </p:cNvCxnSpPr>
          <p:nvPr userDrawn="1"/>
        </p:nvCxnSpPr>
        <p:spPr>
          <a:xfrm flipV="1">
            <a:off x="11438708" y="445022"/>
            <a:ext cx="0" cy="207009"/>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C764D082-BD15-704B-9138-10116BEFE31A}"/>
              </a:ext>
            </a:extLst>
          </p:cNvPr>
          <p:cNvSpPr txBox="1">
            <a:spLocks/>
          </p:cNvSpPr>
          <p:nvPr userDrawn="1"/>
        </p:nvSpPr>
        <p:spPr>
          <a:xfrm>
            <a:off x="432000" y="1147166"/>
            <a:ext cx="6628367" cy="1006528"/>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3800" kern="1200">
                <a:solidFill>
                  <a:schemeClr val="tx1"/>
                </a:solidFill>
                <a:latin typeface="+mj-lt"/>
                <a:ea typeface="+mj-ea"/>
                <a:cs typeface="+mj-cs"/>
              </a:defRPr>
            </a:lvl1pPr>
          </a:lstStyle>
          <a:p>
            <a:r>
              <a:rPr lang="en-GB" dirty="0"/>
              <a:t>Click to add title</a:t>
            </a:r>
            <a:endParaRPr lang="en-US" dirty="0"/>
          </a:p>
        </p:txBody>
      </p:sp>
      <p:cxnSp>
        <p:nvCxnSpPr>
          <p:cNvPr id="23" name="Straight Connector 22">
            <a:extLst>
              <a:ext uri="{FF2B5EF4-FFF2-40B4-BE49-F238E27FC236}">
                <a16:creationId xmlns:a16="http://schemas.microsoft.com/office/drawing/2014/main" id="{7695B78A-E861-2A4C-81C1-0BFE1DD1B15C}"/>
              </a:ext>
            </a:extLst>
          </p:cNvPr>
          <p:cNvCxnSpPr>
            <a:cxnSpLocks/>
          </p:cNvCxnSpPr>
          <p:nvPr userDrawn="1"/>
        </p:nvCxnSpPr>
        <p:spPr>
          <a:xfrm>
            <a:off x="432000" y="2295658"/>
            <a:ext cx="54091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Placeholder 21">
            <a:extLst>
              <a:ext uri="{FF2B5EF4-FFF2-40B4-BE49-F238E27FC236}">
                <a16:creationId xmlns:a16="http://schemas.microsoft.com/office/drawing/2014/main" id="{5E2DFEA4-8E1F-6C46-978E-8471D8ABB8CC}"/>
              </a:ext>
            </a:extLst>
          </p:cNvPr>
          <p:cNvSpPr>
            <a:spLocks noGrp="1"/>
          </p:cNvSpPr>
          <p:nvPr>
            <p:ph type="body" sz="quarter" idx="13"/>
          </p:nvPr>
        </p:nvSpPr>
        <p:spPr>
          <a:xfrm>
            <a:off x="432001" y="2860211"/>
            <a:ext cx="5409124" cy="355276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211269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Health Economics Unit Logo">
            <a:extLst>
              <a:ext uri="{FF2B5EF4-FFF2-40B4-BE49-F238E27FC236}">
                <a16:creationId xmlns:a16="http://schemas.microsoft.com/office/drawing/2014/main" id="{319FF2D3-93CE-5F49-A9C4-B14175A97E0D}"/>
              </a:ext>
            </a:extLst>
          </p:cNvPr>
          <p:cNvPicPr>
            <a:picLocks noChangeAspect="1"/>
          </p:cNvPicPr>
          <p:nvPr userDrawn="1"/>
        </p:nvPicPr>
        <p:blipFill>
          <a:blip r:embed="rId3"/>
          <a:srcRect/>
          <a:stretch/>
        </p:blipFill>
        <p:spPr>
          <a:xfrm>
            <a:off x="4843780" y="547370"/>
            <a:ext cx="2159000" cy="723900"/>
          </a:xfrm>
          <a:prstGeom prst="rect">
            <a:avLst/>
          </a:prstGeom>
        </p:spPr>
      </p:pic>
      <p:pic>
        <p:nvPicPr>
          <p:cNvPr id="10" name="Picture 9" descr="Midlands and Lancashire Commissioning Support Unit Logo">
            <a:extLst>
              <a:ext uri="{FF2B5EF4-FFF2-40B4-BE49-F238E27FC236}">
                <a16:creationId xmlns:a16="http://schemas.microsoft.com/office/drawing/2014/main" id="{B16B26A2-03EE-9B43-883D-548131EF5EBC}"/>
              </a:ext>
            </a:extLst>
          </p:cNvPr>
          <p:cNvPicPr>
            <a:picLocks noChangeAspect="1"/>
          </p:cNvPicPr>
          <p:nvPr userDrawn="1"/>
        </p:nvPicPr>
        <p:blipFill>
          <a:blip r:embed="rId4"/>
          <a:stretch>
            <a:fillRect/>
          </a:stretch>
        </p:blipFill>
        <p:spPr>
          <a:xfrm>
            <a:off x="9299351" y="537845"/>
            <a:ext cx="2349500" cy="711200"/>
          </a:xfrm>
          <a:prstGeom prst="rect">
            <a:avLst/>
          </a:prstGeom>
        </p:spPr>
      </p:pic>
      <p:sp>
        <p:nvSpPr>
          <p:cNvPr id="11" name="Content Placeholder 2">
            <a:extLst>
              <a:ext uri="{FF2B5EF4-FFF2-40B4-BE49-F238E27FC236}">
                <a16:creationId xmlns:a16="http://schemas.microsoft.com/office/drawing/2014/main" id="{99E531AB-5DEE-9D45-8427-0C3F9E1EC07C}"/>
              </a:ext>
            </a:extLst>
          </p:cNvPr>
          <p:cNvSpPr>
            <a:spLocks noGrp="1"/>
          </p:cNvSpPr>
          <p:nvPr>
            <p:ph sz="half" idx="13"/>
          </p:nvPr>
        </p:nvSpPr>
        <p:spPr>
          <a:xfrm>
            <a:off x="5610287" y="2144749"/>
            <a:ext cx="6038563" cy="1988339"/>
          </a:xfrm>
        </p:spPr>
        <p:txBody>
          <a:bodyPr/>
          <a:lstStyle>
            <a:lvl1pPr>
              <a:buNone/>
              <a:defRPr sz="2000">
                <a:solidFill>
                  <a:schemeClr val="tx1"/>
                </a:solidFill>
              </a:defRPr>
            </a:lvl1pPr>
            <a:lvl2pPr>
              <a:buFont typeface="Arial" panose="020B0604020202020204" pitchFamily="34" charset="0"/>
              <a:buChar char="•"/>
              <a:defRPr sz="1800">
                <a:solidFill>
                  <a:schemeClr val="tx1"/>
                </a:solidFill>
              </a:defRPr>
            </a:lvl2pPr>
            <a:lvl3pPr>
              <a:buFont typeface="Arial" panose="020B0604020202020204" pitchFamily="34" charset="0"/>
              <a:buChar char="•"/>
              <a:defRPr sz="1600">
                <a:solidFill>
                  <a:schemeClr val="tx1"/>
                </a:solidFill>
              </a:defRPr>
            </a:lvl3pPr>
            <a:lvl4pPr>
              <a:buFont typeface="Arial" panose="020B0604020202020204" pitchFamily="34" charset="0"/>
              <a:buChar char="•"/>
              <a:defRPr sz="1400">
                <a:solidFill>
                  <a:schemeClr val="tx1"/>
                </a:solidFill>
              </a:defRPr>
            </a:lvl4pPr>
            <a:lvl5pPr>
              <a:buFont typeface="Arial" panose="020B0604020202020204" pitchFamily="34" charset="0"/>
              <a:buChar char="•"/>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Oval 3">
            <a:extLst>
              <a:ext uri="{FF2B5EF4-FFF2-40B4-BE49-F238E27FC236}">
                <a16:creationId xmlns:a16="http://schemas.microsoft.com/office/drawing/2014/main" id="{A9FACB1D-613F-5F49-9D09-410DCA767906}"/>
              </a:ext>
              <a:ext uri="{C183D7F6-B498-43B3-948B-1728B52AA6E4}">
                <adec:decorative xmlns:adec="http://schemas.microsoft.com/office/drawing/2017/decorative" val="1"/>
              </a:ext>
            </a:extLst>
          </p:cNvPr>
          <p:cNvSpPr>
            <a:spLocks noChangeAspect="1"/>
          </p:cNvSpPr>
          <p:nvPr userDrawn="1"/>
        </p:nvSpPr>
        <p:spPr>
          <a:xfrm>
            <a:off x="5610287" y="4484951"/>
            <a:ext cx="432000" cy="43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mail icon">
            <a:extLst>
              <a:ext uri="{FF2B5EF4-FFF2-40B4-BE49-F238E27FC236}">
                <a16:creationId xmlns:a16="http://schemas.microsoft.com/office/drawing/2014/main" id="{85F8C5AD-B4F6-5F45-9FDE-26FA68A4A800}"/>
              </a:ext>
            </a:extLst>
          </p:cNvPr>
          <p:cNvPicPr>
            <a:picLocks noChangeAspect="1"/>
          </p:cNvPicPr>
          <p:nvPr userDrawn="1"/>
        </p:nvPicPr>
        <p:blipFill>
          <a:blip r:embed="rId5"/>
          <a:stretch>
            <a:fillRect/>
          </a:stretch>
        </p:blipFill>
        <p:spPr>
          <a:xfrm>
            <a:off x="5689924" y="4597055"/>
            <a:ext cx="272726" cy="207791"/>
          </a:xfrm>
          <a:prstGeom prst="rect">
            <a:avLst/>
          </a:prstGeom>
        </p:spPr>
      </p:pic>
      <p:sp>
        <p:nvSpPr>
          <p:cNvPr id="22" name="Text Placeholder 21">
            <a:extLst>
              <a:ext uri="{FF2B5EF4-FFF2-40B4-BE49-F238E27FC236}">
                <a16:creationId xmlns:a16="http://schemas.microsoft.com/office/drawing/2014/main" id="{7E79F95B-DF05-5040-B3A6-57F6ABE38BF3}"/>
              </a:ext>
            </a:extLst>
          </p:cNvPr>
          <p:cNvSpPr>
            <a:spLocks noGrp="1"/>
          </p:cNvSpPr>
          <p:nvPr>
            <p:ph type="body" sz="quarter" idx="16" hasCustomPrompt="1"/>
          </p:nvPr>
        </p:nvSpPr>
        <p:spPr>
          <a:xfrm>
            <a:off x="6149975" y="4484688"/>
            <a:ext cx="5499100" cy="431800"/>
          </a:xfrm>
        </p:spPr>
        <p:txBody>
          <a:bodyPr anchor="ctr" anchorCtr="0">
            <a:normAutofit/>
          </a:bodyPr>
          <a:lstStyle>
            <a:lvl1pPr>
              <a:buNone/>
              <a:defRPr sz="1800">
                <a:solidFill>
                  <a:schemeClr val="tx1"/>
                </a:solidFill>
              </a:defRPr>
            </a:lvl1pPr>
          </a:lstStyle>
          <a:p>
            <a:pPr lvl="0"/>
            <a:r>
              <a:rPr lang="en-GB" dirty="0"/>
              <a:t>Click to add email</a:t>
            </a:r>
            <a:endParaRPr lang="en-US" dirty="0"/>
          </a:p>
        </p:txBody>
      </p:sp>
      <p:sp>
        <p:nvSpPr>
          <p:cNvPr id="23" name="Text Placeholder 21">
            <a:extLst>
              <a:ext uri="{FF2B5EF4-FFF2-40B4-BE49-F238E27FC236}">
                <a16:creationId xmlns:a16="http://schemas.microsoft.com/office/drawing/2014/main" id="{C161C801-791F-5646-9D8D-1D4C7893521D}"/>
              </a:ext>
            </a:extLst>
          </p:cNvPr>
          <p:cNvSpPr>
            <a:spLocks noGrp="1"/>
          </p:cNvSpPr>
          <p:nvPr>
            <p:ph type="body" sz="quarter" idx="17" hasCustomPrompt="1"/>
          </p:nvPr>
        </p:nvSpPr>
        <p:spPr>
          <a:xfrm>
            <a:off x="6149975" y="5049132"/>
            <a:ext cx="5499100" cy="431800"/>
          </a:xfrm>
        </p:spPr>
        <p:txBody>
          <a:bodyPr anchor="ctr" anchorCtr="0">
            <a:normAutofit/>
          </a:bodyPr>
          <a:lstStyle>
            <a:lvl1pPr>
              <a:buNone/>
              <a:defRPr sz="1800">
                <a:solidFill>
                  <a:schemeClr val="tx1"/>
                </a:solidFill>
              </a:defRPr>
            </a:lvl1pPr>
          </a:lstStyle>
          <a:p>
            <a:pPr lvl="0"/>
            <a:r>
              <a:rPr lang="en-GB" dirty="0"/>
              <a:t>Click to add website</a:t>
            </a:r>
            <a:endParaRPr lang="en-US" dirty="0"/>
          </a:p>
        </p:txBody>
      </p:sp>
      <p:sp>
        <p:nvSpPr>
          <p:cNvPr id="9" name="Oval 8">
            <a:extLst>
              <a:ext uri="{FF2B5EF4-FFF2-40B4-BE49-F238E27FC236}">
                <a16:creationId xmlns:a16="http://schemas.microsoft.com/office/drawing/2014/main" id="{61EABD27-E8D7-404F-9518-1C92A9FF34CC}"/>
              </a:ext>
              <a:ext uri="{C183D7F6-B498-43B3-948B-1728B52AA6E4}">
                <adec:decorative xmlns:adec="http://schemas.microsoft.com/office/drawing/2017/decorative" val="1"/>
              </a:ext>
            </a:extLst>
          </p:cNvPr>
          <p:cNvSpPr>
            <a:spLocks noChangeAspect="1"/>
          </p:cNvSpPr>
          <p:nvPr userDrawn="1"/>
        </p:nvSpPr>
        <p:spPr>
          <a:xfrm>
            <a:off x="5610287" y="5060447"/>
            <a:ext cx="432000" cy="432000"/>
          </a:xfrm>
          <a:prstGeom prst="ellipse">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7" name="Picture 6" descr="Computer icon">
            <a:extLst>
              <a:ext uri="{FF2B5EF4-FFF2-40B4-BE49-F238E27FC236}">
                <a16:creationId xmlns:a16="http://schemas.microsoft.com/office/drawing/2014/main" id="{34E95CE0-6161-C148-A7A1-309258CDA8D6}"/>
              </a:ext>
            </a:extLst>
          </p:cNvPr>
          <p:cNvPicPr>
            <a:picLocks noChangeAspect="1"/>
          </p:cNvPicPr>
          <p:nvPr userDrawn="1"/>
        </p:nvPicPr>
        <p:blipFill>
          <a:blip r:embed="rId6"/>
          <a:stretch>
            <a:fillRect/>
          </a:stretch>
        </p:blipFill>
        <p:spPr>
          <a:xfrm>
            <a:off x="5695950" y="5186016"/>
            <a:ext cx="266700" cy="209550"/>
          </a:xfrm>
          <a:prstGeom prst="rect">
            <a:avLst/>
          </a:prstGeom>
        </p:spPr>
      </p:pic>
    </p:spTree>
    <p:extLst>
      <p:ext uri="{BB962C8B-B14F-4D97-AF65-F5344CB8AC3E}">
        <p14:creationId xmlns:p14="http://schemas.microsoft.com/office/powerpoint/2010/main" val="2010112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Health Economics Unit Logo">
            <a:extLst>
              <a:ext uri="{FF2B5EF4-FFF2-40B4-BE49-F238E27FC236}">
                <a16:creationId xmlns:a16="http://schemas.microsoft.com/office/drawing/2014/main" id="{384EC05A-B5E8-9E4B-985B-FEA2C722CC26}"/>
              </a:ext>
            </a:extLst>
          </p:cNvPr>
          <p:cNvPicPr>
            <a:picLocks noChangeAspect="1"/>
          </p:cNvPicPr>
          <p:nvPr userDrawn="1"/>
        </p:nvPicPr>
        <p:blipFill>
          <a:blip r:embed="rId3"/>
          <a:srcRect/>
          <a:stretch/>
        </p:blipFill>
        <p:spPr>
          <a:xfrm>
            <a:off x="432000" y="445023"/>
            <a:ext cx="2302056" cy="189313"/>
          </a:xfrm>
          <a:prstGeom prst="rect">
            <a:avLst/>
          </a:prstGeom>
        </p:spPr>
      </p:pic>
      <p:sp>
        <p:nvSpPr>
          <p:cNvPr id="2" name="Title 1">
            <a:extLst>
              <a:ext uri="{FF2B5EF4-FFF2-40B4-BE49-F238E27FC236}">
                <a16:creationId xmlns:a16="http://schemas.microsoft.com/office/drawing/2014/main" id="{25328949-E92B-7547-8A97-950EB1BE0DD8}"/>
              </a:ext>
            </a:extLst>
          </p:cNvPr>
          <p:cNvSpPr>
            <a:spLocks noGrp="1"/>
          </p:cNvSpPr>
          <p:nvPr>
            <p:ph type="title" hasCustomPrompt="1"/>
          </p:nvPr>
        </p:nvSpPr>
        <p:spPr>
          <a:xfrm>
            <a:off x="432000" y="1147166"/>
            <a:ext cx="11322000" cy="561706"/>
          </a:xfrm>
        </p:spPr>
        <p:txBody>
          <a:bodyPr lIns="0" tIns="0" rIns="0" bIns="0" anchor="b" anchorCtr="0"/>
          <a:lstStyle>
            <a:lvl1pPr algn="l">
              <a:defRPr sz="3800"/>
            </a:lvl1pPr>
          </a:lstStyle>
          <a:p>
            <a:r>
              <a:rPr lang="en-GB" dirty="0"/>
              <a:t>Click to add title</a:t>
            </a:r>
            <a:endParaRPr lang="en-US" dirty="0"/>
          </a:p>
        </p:txBody>
      </p:sp>
      <p:cxnSp>
        <p:nvCxnSpPr>
          <p:cNvPr id="9" name="Straight Connector 8">
            <a:extLst>
              <a:ext uri="{FF2B5EF4-FFF2-40B4-BE49-F238E27FC236}">
                <a16:creationId xmlns:a16="http://schemas.microsoft.com/office/drawing/2014/main" id="{0739C344-4289-6841-9A52-98579241F6D5}"/>
              </a:ext>
            </a:extLst>
          </p:cNvPr>
          <p:cNvCxnSpPr>
            <a:cxnSpLocks/>
          </p:cNvCxnSpPr>
          <p:nvPr userDrawn="1"/>
        </p:nvCxnSpPr>
        <p:spPr>
          <a:xfrm>
            <a:off x="432000" y="1850836"/>
            <a:ext cx="113188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60CEFB96-57CA-3749-B73D-6633D9D20A40}"/>
              </a:ext>
            </a:extLst>
          </p:cNvPr>
          <p:cNvSpPr>
            <a:spLocks noGrp="1"/>
          </p:cNvSpPr>
          <p:nvPr>
            <p:ph type="ftr" sz="quarter" idx="11"/>
          </p:nvPr>
        </p:nvSpPr>
        <p:spPr>
          <a:xfrm>
            <a:off x="4038600" y="445022"/>
            <a:ext cx="7189378" cy="207010"/>
          </a:xfrm>
        </p:spPr>
        <p:txBody>
          <a:bodyPr anchor="ctr" anchorCtr="0"/>
          <a:lstStyle>
            <a:lvl1pPr algn="r">
              <a:defRPr sz="1200" b="1">
                <a:solidFill>
                  <a:schemeClr val="tx1">
                    <a:lumMod val="75000"/>
                    <a:lumOff val="25000"/>
                  </a:schemeClr>
                </a:solidFill>
              </a:defRPr>
            </a:lvl1pPr>
          </a:lstStyle>
          <a:p>
            <a:r>
              <a:rPr lang="en-US"/>
              <a:t>Presentation Title Here</a:t>
            </a:r>
            <a:endParaRPr lang="en-US" b="1" dirty="0"/>
          </a:p>
        </p:txBody>
      </p:sp>
      <p:sp>
        <p:nvSpPr>
          <p:cNvPr id="6" name="Slide Number Placeholder 5">
            <a:extLst>
              <a:ext uri="{FF2B5EF4-FFF2-40B4-BE49-F238E27FC236}">
                <a16:creationId xmlns:a16="http://schemas.microsoft.com/office/drawing/2014/main" id="{5D832193-D4DE-E64E-84FC-CDC8A32421B0}"/>
              </a:ext>
            </a:extLst>
          </p:cNvPr>
          <p:cNvSpPr>
            <a:spLocks noGrp="1"/>
          </p:cNvSpPr>
          <p:nvPr>
            <p:ph type="sldNum" sz="quarter" idx="12"/>
          </p:nvPr>
        </p:nvSpPr>
        <p:spPr>
          <a:xfrm>
            <a:off x="11484864" y="445022"/>
            <a:ext cx="265984" cy="207009"/>
          </a:xfrm>
        </p:spPr>
        <p:txBody>
          <a:bodyPr anchor="ctr" anchorCtr="0"/>
          <a:lstStyle>
            <a:lvl1pPr>
              <a:defRPr sz="1200">
                <a:solidFill>
                  <a:schemeClr val="tx1">
                    <a:lumMod val="75000"/>
                    <a:lumOff val="25000"/>
                  </a:schemeClr>
                </a:solidFill>
              </a:defRPr>
            </a:lvl1pPr>
          </a:lstStyle>
          <a:p>
            <a:fld id="{DFCA9D46-5061-CB44-B974-7368B75C86DF}" type="slidenum">
              <a:rPr lang="en-US" smtClean="0"/>
              <a:pPr/>
              <a:t>‹#›</a:t>
            </a:fld>
            <a:endParaRPr lang="en-US" dirty="0"/>
          </a:p>
        </p:txBody>
      </p:sp>
      <p:cxnSp>
        <p:nvCxnSpPr>
          <p:cNvPr id="13" name="Straight Connector 12">
            <a:extLst>
              <a:ext uri="{FF2B5EF4-FFF2-40B4-BE49-F238E27FC236}">
                <a16:creationId xmlns:a16="http://schemas.microsoft.com/office/drawing/2014/main" id="{5191C50E-4191-1F4A-848E-E82EF4DD10A9}"/>
              </a:ext>
            </a:extLst>
          </p:cNvPr>
          <p:cNvCxnSpPr>
            <a:cxnSpLocks/>
          </p:cNvCxnSpPr>
          <p:nvPr userDrawn="1"/>
        </p:nvCxnSpPr>
        <p:spPr>
          <a:xfrm flipV="1">
            <a:off x="11438708" y="445022"/>
            <a:ext cx="0" cy="207009"/>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Text Placeholder 21">
            <a:extLst>
              <a:ext uri="{FF2B5EF4-FFF2-40B4-BE49-F238E27FC236}">
                <a16:creationId xmlns:a16="http://schemas.microsoft.com/office/drawing/2014/main" id="{A16A62A7-F4E1-1E4C-8E35-33FADB16ABAB}"/>
              </a:ext>
            </a:extLst>
          </p:cNvPr>
          <p:cNvSpPr>
            <a:spLocks noGrp="1"/>
          </p:cNvSpPr>
          <p:nvPr>
            <p:ph type="body" sz="quarter" idx="13"/>
          </p:nvPr>
        </p:nvSpPr>
        <p:spPr>
          <a:xfrm>
            <a:off x="432000" y="2272977"/>
            <a:ext cx="11318875" cy="4140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337101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Health Economics Unit Logo">
            <a:extLst>
              <a:ext uri="{FF2B5EF4-FFF2-40B4-BE49-F238E27FC236}">
                <a16:creationId xmlns:a16="http://schemas.microsoft.com/office/drawing/2014/main" id="{AE383AA7-70CF-1D4C-BF78-C559DE0A72DF}"/>
              </a:ext>
            </a:extLst>
          </p:cNvPr>
          <p:cNvPicPr>
            <a:picLocks noChangeAspect="1"/>
          </p:cNvPicPr>
          <p:nvPr userDrawn="1"/>
        </p:nvPicPr>
        <p:blipFill>
          <a:blip r:embed="rId3"/>
          <a:srcRect/>
          <a:stretch/>
        </p:blipFill>
        <p:spPr>
          <a:xfrm>
            <a:off x="432000" y="445023"/>
            <a:ext cx="2302056" cy="189313"/>
          </a:xfrm>
          <a:prstGeom prst="rect">
            <a:avLst/>
          </a:prstGeom>
        </p:spPr>
      </p:pic>
      <p:sp>
        <p:nvSpPr>
          <p:cNvPr id="13" name="Title 1">
            <a:extLst>
              <a:ext uri="{FF2B5EF4-FFF2-40B4-BE49-F238E27FC236}">
                <a16:creationId xmlns:a16="http://schemas.microsoft.com/office/drawing/2014/main" id="{581DF841-DEED-4741-B6C4-360F46BE96FF}"/>
              </a:ext>
            </a:extLst>
          </p:cNvPr>
          <p:cNvSpPr>
            <a:spLocks noGrp="1"/>
          </p:cNvSpPr>
          <p:nvPr>
            <p:ph type="title" hasCustomPrompt="1"/>
          </p:nvPr>
        </p:nvSpPr>
        <p:spPr>
          <a:xfrm>
            <a:off x="432000" y="1147166"/>
            <a:ext cx="11322000" cy="561706"/>
          </a:xfrm>
        </p:spPr>
        <p:txBody>
          <a:bodyPr lIns="0" tIns="0" rIns="0" bIns="0" anchor="b" anchorCtr="0"/>
          <a:lstStyle>
            <a:lvl1pPr algn="l">
              <a:defRPr sz="3800"/>
            </a:lvl1pPr>
          </a:lstStyle>
          <a:p>
            <a:r>
              <a:rPr lang="en-GB" dirty="0"/>
              <a:t>Click to add title</a:t>
            </a:r>
            <a:endParaRPr lang="en-US" dirty="0"/>
          </a:p>
        </p:txBody>
      </p:sp>
      <p:cxnSp>
        <p:nvCxnSpPr>
          <p:cNvPr id="15" name="Straight Connector 14">
            <a:extLst>
              <a:ext uri="{FF2B5EF4-FFF2-40B4-BE49-F238E27FC236}">
                <a16:creationId xmlns:a16="http://schemas.microsoft.com/office/drawing/2014/main" id="{6E7ADAD8-4625-9348-936C-DB5EBAF8D479}"/>
              </a:ext>
            </a:extLst>
          </p:cNvPr>
          <p:cNvCxnSpPr>
            <a:cxnSpLocks/>
          </p:cNvCxnSpPr>
          <p:nvPr userDrawn="1"/>
        </p:nvCxnSpPr>
        <p:spPr>
          <a:xfrm>
            <a:off x="432000" y="1850836"/>
            <a:ext cx="113188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21">
            <a:extLst>
              <a:ext uri="{FF2B5EF4-FFF2-40B4-BE49-F238E27FC236}">
                <a16:creationId xmlns:a16="http://schemas.microsoft.com/office/drawing/2014/main" id="{5892592D-1C2B-A746-AAAE-CC3367997BFB}"/>
              </a:ext>
            </a:extLst>
          </p:cNvPr>
          <p:cNvSpPr>
            <a:spLocks noGrp="1"/>
          </p:cNvSpPr>
          <p:nvPr>
            <p:ph type="body" sz="quarter" idx="13"/>
          </p:nvPr>
        </p:nvSpPr>
        <p:spPr>
          <a:xfrm>
            <a:off x="428876" y="2272977"/>
            <a:ext cx="11322000" cy="4140000"/>
          </a:xfrm>
        </p:spPr>
        <p:txBody>
          <a:bodyPr numCol="2" spcCol="36000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1" name="Footer Placeholder 4">
            <a:extLst>
              <a:ext uri="{FF2B5EF4-FFF2-40B4-BE49-F238E27FC236}">
                <a16:creationId xmlns:a16="http://schemas.microsoft.com/office/drawing/2014/main" id="{FA78EDA1-3E5A-3944-AFFB-7F1BCB81359B}"/>
              </a:ext>
            </a:extLst>
          </p:cNvPr>
          <p:cNvSpPr>
            <a:spLocks noGrp="1"/>
          </p:cNvSpPr>
          <p:nvPr>
            <p:ph type="ftr" sz="quarter" idx="11"/>
          </p:nvPr>
        </p:nvSpPr>
        <p:spPr>
          <a:xfrm>
            <a:off x="4038600" y="445022"/>
            <a:ext cx="7189378" cy="207010"/>
          </a:xfrm>
        </p:spPr>
        <p:txBody>
          <a:bodyPr anchor="ctr" anchorCtr="0"/>
          <a:lstStyle>
            <a:lvl1pPr algn="r">
              <a:defRPr sz="1200" b="1">
                <a:solidFill>
                  <a:schemeClr val="tx1">
                    <a:lumMod val="75000"/>
                    <a:lumOff val="25000"/>
                  </a:schemeClr>
                </a:solidFill>
              </a:defRPr>
            </a:lvl1pPr>
          </a:lstStyle>
          <a:p>
            <a:r>
              <a:rPr lang="en-US"/>
              <a:t>Presentation Title Here</a:t>
            </a:r>
            <a:endParaRPr lang="en-US" b="1" dirty="0"/>
          </a:p>
        </p:txBody>
      </p:sp>
      <p:sp>
        <p:nvSpPr>
          <p:cNvPr id="32" name="Slide Number Placeholder 5">
            <a:extLst>
              <a:ext uri="{FF2B5EF4-FFF2-40B4-BE49-F238E27FC236}">
                <a16:creationId xmlns:a16="http://schemas.microsoft.com/office/drawing/2014/main" id="{684ECE60-C622-D245-8D58-9763CA8533DA}"/>
              </a:ext>
            </a:extLst>
          </p:cNvPr>
          <p:cNvSpPr>
            <a:spLocks noGrp="1"/>
          </p:cNvSpPr>
          <p:nvPr>
            <p:ph type="sldNum" sz="quarter" idx="12"/>
          </p:nvPr>
        </p:nvSpPr>
        <p:spPr>
          <a:xfrm>
            <a:off x="11484864" y="445022"/>
            <a:ext cx="265984" cy="207009"/>
          </a:xfrm>
        </p:spPr>
        <p:txBody>
          <a:bodyPr anchor="ctr" anchorCtr="0"/>
          <a:lstStyle>
            <a:lvl1pPr>
              <a:defRPr sz="1200">
                <a:solidFill>
                  <a:schemeClr val="tx1">
                    <a:lumMod val="75000"/>
                    <a:lumOff val="25000"/>
                  </a:schemeClr>
                </a:solidFill>
              </a:defRPr>
            </a:lvl1pPr>
          </a:lstStyle>
          <a:p>
            <a:fld id="{DFCA9D46-5061-CB44-B974-7368B75C86DF}" type="slidenum">
              <a:rPr lang="en-US" smtClean="0"/>
              <a:pPr/>
              <a:t>‹#›</a:t>
            </a:fld>
            <a:endParaRPr lang="en-US" dirty="0"/>
          </a:p>
        </p:txBody>
      </p:sp>
      <p:cxnSp>
        <p:nvCxnSpPr>
          <p:cNvPr id="33" name="Straight Connector 32">
            <a:extLst>
              <a:ext uri="{FF2B5EF4-FFF2-40B4-BE49-F238E27FC236}">
                <a16:creationId xmlns:a16="http://schemas.microsoft.com/office/drawing/2014/main" id="{EAD8BAD2-C544-2747-A11D-BB4F9BB93F0F}"/>
              </a:ext>
            </a:extLst>
          </p:cNvPr>
          <p:cNvCxnSpPr>
            <a:cxnSpLocks/>
          </p:cNvCxnSpPr>
          <p:nvPr userDrawn="1"/>
        </p:nvCxnSpPr>
        <p:spPr>
          <a:xfrm flipV="1">
            <a:off x="11438708" y="445022"/>
            <a:ext cx="0" cy="207009"/>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028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Health Economics Unit Logo">
            <a:extLst>
              <a:ext uri="{FF2B5EF4-FFF2-40B4-BE49-F238E27FC236}">
                <a16:creationId xmlns:a16="http://schemas.microsoft.com/office/drawing/2014/main" id="{AE383AA7-70CF-1D4C-BF78-C559DE0A72DF}"/>
              </a:ext>
            </a:extLst>
          </p:cNvPr>
          <p:cNvPicPr>
            <a:picLocks noChangeAspect="1"/>
          </p:cNvPicPr>
          <p:nvPr userDrawn="1"/>
        </p:nvPicPr>
        <p:blipFill>
          <a:blip r:embed="rId3"/>
          <a:srcRect/>
          <a:stretch/>
        </p:blipFill>
        <p:spPr>
          <a:xfrm>
            <a:off x="432000" y="445023"/>
            <a:ext cx="2302056" cy="189313"/>
          </a:xfrm>
          <a:prstGeom prst="rect">
            <a:avLst/>
          </a:prstGeom>
        </p:spPr>
      </p:pic>
      <p:sp>
        <p:nvSpPr>
          <p:cNvPr id="13" name="Title 1">
            <a:extLst>
              <a:ext uri="{FF2B5EF4-FFF2-40B4-BE49-F238E27FC236}">
                <a16:creationId xmlns:a16="http://schemas.microsoft.com/office/drawing/2014/main" id="{581DF841-DEED-4741-B6C4-360F46BE96FF}"/>
              </a:ext>
            </a:extLst>
          </p:cNvPr>
          <p:cNvSpPr>
            <a:spLocks noGrp="1"/>
          </p:cNvSpPr>
          <p:nvPr>
            <p:ph type="title" hasCustomPrompt="1"/>
          </p:nvPr>
        </p:nvSpPr>
        <p:spPr>
          <a:xfrm>
            <a:off x="432000" y="1147166"/>
            <a:ext cx="11322000" cy="561706"/>
          </a:xfrm>
        </p:spPr>
        <p:txBody>
          <a:bodyPr lIns="0" tIns="0" rIns="0" bIns="0" anchor="b" anchorCtr="0"/>
          <a:lstStyle>
            <a:lvl1pPr algn="l">
              <a:defRPr sz="3800"/>
            </a:lvl1pPr>
          </a:lstStyle>
          <a:p>
            <a:r>
              <a:rPr lang="en-GB" dirty="0"/>
              <a:t>Click to add title</a:t>
            </a:r>
            <a:endParaRPr lang="en-US" dirty="0"/>
          </a:p>
        </p:txBody>
      </p:sp>
      <p:cxnSp>
        <p:nvCxnSpPr>
          <p:cNvPr id="15" name="Straight Connector 14">
            <a:extLst>
              <a:ext uri="{FF2B5EF4-FFF2-40B4-BE49-F238E27FC236}">
                <a16:creationId xmlns:a16="http://schemas.microsoft.com/office/drawing/2014/main" id="{6E7ADAD8-4625-9348-936C-DB5EBAF8D479}"/>
              </a:ext>
            </a:extLst>
          </p:cNvPr>
          <p:cNvCxnSpPr>
            <a:cxnSpLocks/>
          </p:cNvCxnSpPr>
          <p:nvPr userDrawn="1"/>
        </p:nvCxnSpPr>
        <p:spPr>
          <a:xfrm>
            <a:off x="432000" y="1850836"/>
            <a:ext cx="113188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21">
            <a:extLst>
              <a:ext uri="{FF2B5EF4-FFF2-40B4-BE49-F238E27FC236}">
                <a16:creationId xmlns:a16="http://schemas.microsoft.com/office/drawing/2014/main" id="{5892592D-1C2B-A746-AAAE-CC3367997BFB}"/>
              </a:ext>
            </a:extLst>
          </p:cNvPr>
          <p:cNvSpPr>
            <a:spLocks noGrp="1"/>
          </p:cNvSpPr>
          <p:nvPr>
            <p:ph type="body" sz="quarter" idx="13"/>
          </p:nvPr>
        </p:nvSpPr>
        <p:spPr>
          <a:xfrm>
            <a:off x="428876" y="2272977"/>
            <a:ext cx="11322000" cy="4140000"/>
          </a:xfrm>
        </p:spPr>
        <p:txBody>
          <a:bodyPr numCol="3" spcCol="36000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1" name="Footer Placeholder 4">
            <a:extLst>
              <a:ext uri="{FF2B5EF4-FFF2-40B4-BE49-F238E27FC236}">
                <a16:creationId xmlns:a16="http://schemas.microsoft.com/office/drawing/2014/main" id="{FA78EDA1-3E5A-3944-AFFB-7F1BCB81359B}"/>
              </a:ext>
            </a:extLst>
          </p:cNvPr>
          <p:cNvSpPr>
            <a:spLocks noGrp="1"/>
          </p:cNvSpPr>
          <p:nvPr>
            <p:ph type="ftr" sz="quarter" idx="11"/>
          </p:nvPr>
        </p:nvSpPr>
        <p:spPr>
          <a:xfrm>
            <a:off x="4038600" y="445022"/>
            <a:ext cx="7189378" cy="207010"/>
          </a:xfrm>
        </p:spPr>
        <p:txBody>
          <a:bodyPr anchor="ctr" anchorCtr="0"/>
          <a:lstStyle>
            <a:lvl1pPr algn="r">
              <a:defRPr sz="1200" b="1">
                <a:solidFill>
                  <a:schemeClr val="tx1">
                    <a:lumMod val="75000"/>
                    <a:lumOff val="25000"/>
                  </a:schemeClr>
                </a:solidFill>
              </a:defRPr>
            </a:lvl1pPr>
          </a:lstStyle>
          <a:p>
            <a:r>
              <a:rPr lang="en-US"/>
              <a:t>Presentation Title Here</a:t>
            </a:r>
            <a:endParaRPr lang="en-US" b="1" dirty="0"/>
          </a:p>
        </p:txBody>
      </p:sp>
      <p:sp>
        <p:nvSpPr>
          <p:cNvPr id="32" name="Slide Number Placeholder 5">
            <a:extLst>
              <a:ext uri="{FF2B5EF4-FFF2-40B4-BE49-F238E27FC236}">
                <a16:creationId xmlns:a16="http://schemas.microsoft.com/office/drawing/2014/main" id="{684ECE60-C622-D245-8D58-9763CA8533DA}"/>
              </a:ext>
            </a:extLst>
          </p:cNvPr>
          <p:cNvSpPr>
            <a:spLocks noGrp="1"/>
          </p:cNvSpPr>
          <p:nvPr>
            <p:ph type="sldNum" sz="quarter" idx="12"/>
          </p:nvPr>
        </p:nvSpPr>
        <p:spPr>
          <a:xfrm>
            <a:off x="11484864" y="445022"/>
            <a:ext cx="265984" cy="207009"/>
          </a:xfrm>
        </p:spPr>
        <p:txBody>
          <a:bodyPr anchor="ctr" anchorCtr="0"/>
          <a:lstStyle>
            <a:lvl1pPr>
              <a:defRPr sz="1200">
                <a:solidFill>
                  <a:schemeClr val="tx1">
                    <a:lumMod val="75000"/>
                    <a:lumOff val="25000"/>
                  </a:schemeClr>
                </a:solidFill>
              </a:defRPr>
            </a:lvl1pPr>
          </a:lstStyle>
          <a:p>
            <a:fld id="{DFCA9D46-5061-CB44-B974-7368B75C86DF}" type="slidenum">
              <a:rPr lang="en-US" smtClean="0"/>
              <a:pPr/>
              <a:t>‹#›</a:t>
            </a:fld>
            <a:endParaRPr lang="en-US" dirty="0"/>
          </a:p>
        </p:txBody>
      </p:sp>
      <p:cxnSp>
        <p:nvCxnSpPr>
          <p:cNvPr id="33" name="Straight Connector 32">
            <a:extLst>
              <a:ext uri="{FF2B5EF4-FFF2-40B4-BE49-F238E27FC236}">
                <a16:creationId xmlns:a16="http://schemas.microsoft.com/office/drawing/2014/main" id="{EAD8BAD2-C544-2747-A11D-BB4F9BB93F0F}"/>
              </a:ext>
            </a:extLst>
          </p:cNvPr>
          <p:cNvCxnSpPr>
            <a:cxnSpLocks/>
          </p:cNvCxnSpPr>
          <p:nvPr userDrawn="1"/>
        </p:nvCxnSpPr>
        <p:spPr>
          <a:xfrm flipV="1">
            <a:off x="11438708" y="445022"/>
            <a:ext cx="0" cy="207009"/>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1624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657F74-9616-2546-97B0-DCDC071F3001}"/>
              </a:ext>
            </a:extLst>
          </p:cNvPr>
          <p:cNvSpPr>
            <a:spLocks noGrp="1"/>
          </p:cNvSpPr>
          <p:nvPr>
            <p:ph sz="half" idx="1"/>
          </p:nvPr>
        </p:nvSpPr>
        <p:spPr>
          <a:xfrm>
            <a:off x="432000" y="2272976"/>
            <a:ext cx="5400000" cy="413999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95DCC726-4EAD-9E4C-B641-E5D2327EB75E}"/>
              </a:ext>
            </a:extLst>
          </p:cNvPr>
          <p:cNvSpPr>
            <a:spLocks noGrp="1"/>
          </p:cNvSpPr>
          <p:nvPr>
            <p:ph sz="half" idx="2"/>
          </p:nvPr>
        </p:nvSpPr>
        <p:spPr>
          <a:xfrm>
            <a:off x="6356845" y="2272976"/>
            <a:ext cx="5400000" cy="413999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descr="Health Economics Unit Logo">
            <a:extLst>
              <a:ext uri="{FF2B5EF4-FFF2-40B4-BE49-F238E27FC236}">
                <a16:creationId xmlns:a16="http://schemas.microsoft.com/office/drawing/2014/main" id="{AE383AA7-70CF-1D4C-BF78-C559DE0A72DF}"/>
              </a:ext>
            </a:extLst>
          </p:cNvPr>
          <p:cNvPicPr>
            <a:picLocks noChangeAspect="1"/>
          </p:cNvPicPr>
          <p:nvPr userDrawn="1"/>
        </p:nvPicPr>
        <p:blipFill>
          <a:blip r:embed="rId3"/>
          <a:srcRect/>
          <a:stretch/>
        </p:blipFill>
        <p:spPr>
          <a:xfrm>
            <a:off x="432000" y="445023"/>
            <a:ext cx="2302056" cy="189313"/>
          </a:xfrm>
          <a:prstGeom prst="rect">
            <a:avLst/>
          </a:prstGeom>
        </p:spPr>
      </p:pic>
      <p:sp>
        <p:nvSpPr>
          <p:cNvPr id="13" name="Title 1">
            <a:extLst>
              <a:ext uri="{FF2B5EF4-FFF2-40B4-BE49-F238E27FC236}">
                <a16:creationId xmlns:a16="http://schemas.microsoft.com/office/drawing/2014/main" id="{581DF841-DEED-4741-B6C4-360F46BE96FF}"/>
              </a:ext>
            </a:extLst>
          </p:cNvPr>
          <p:cNvSpPr>
            <a:spLocks noGrp="1"/>
          </p:cNvSpPr>
          <p:nvPr>
            <p:ph type="title" hasCustomPrompt="1"/>
          </p:nvPr>
        </p:nvSpPr>
        <p:spPr>
          <a:xfrm>
            <a:off x="432000" y="1147166"/>
            <a:ext cx="11322000" cy="561706"/>
          </a:xfrm>
        </p:spPr>
        <p:txBody>
          <a:bodyPr lIns="0" tIns="0" rIns="0" bIns="0" anchor="b" anchorCtr="0"/>
          <a:lstStyle>
            <a:lvl1pPr algn="l">
              <a:defRPr sz="3800"/>
            </a:lvl1pPr>
          </a:lstStyle>
          <a:p>
            <a:r>
              <a:rPr lang="en-GB" dirty="0"/>
              <a:t>Click to add title</a:t>
            </a:r>
            <a:endParaRPr lang="en-US" dirty="0"/>
          </a:p>
        </p:txBody>
      </p:sp>
      <p:cxnSp>
        <p:nvCxnSpPr>
          <p:cNvPr id="15" name="Straight Connector 14">
            <a:extLst>
              <a:ext uri="{FF2B5EF4-FFF2-40B4-BE49-F238E27FC236}">
                <a16:creationId xmlns:a16="http://schemas.microsoft.com/office/drawing/2014/main" id="{6E7ADAD8-4625-9348-936C-DB5EBAF8D479}"/>
              </a:ext>
            </a:extLst>
          </p:cNvPr>
          <p:cNvCxnSpPr>
            <a:cxnSpLocks/>
          </p:cNvCxnSpPr>
          <p:nvPr userDrawn="1"/>
        </p:nvCxnSpPr>
        <p:spPr>
          <a:xfrm>
            <a:off x="432000" y="1850836"/>
            <a:ext cx="113188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Footer Placeholder 4">
            <a:extLst>
              <a:ext uri="{FF2B5EF4-FFF2-40B4-BE49-F238E27FC236}">
                <a16:creationId xmlns:a16="http://schemas.microsoft.com/office/drawing/2014/main" id="{AD68D1A4-2A36-9A45-AE9C-BAE37D909D34}"/>
              </a:ext>
            </a:extLst>
          </p:cNvPr>
          <p:cNvSpPr>
            <a:spLocks noGrp="1"/>
          </p:cNvSpPr>
          <p:nvPr>
            <p:ph type="ftr" sz="quarter" idx="11"/>
          </p:nvPr>
        </p:nvSpPr>
        <p:spPr>
          <a:xfrm>
            <a:off x="4038600" y="445022"/>
            <a:ext cx="7189378" cy="207010"/>
          </a:xfrm>
        </p:spPr>
        <p:txBody>
          <a:bodyPr anchor="ctr" anchorCtr="0"/>
          <a:lstStyle>
            <a:lvl1pPr algn="r">
              <a:defRPr sz="1200" b="1">
                <a:solidFill>
                  <a:schemeClr val="tx1">
                    <a:lumMod val="75000"/>
                    <a:lumOff val="25000"/>
                  </a:schemeClr>
                </a:solidFill>
              </a:defRPr>
            </a:lvl1pPr>
          </a:lstStyle>
          <a:p>
            <a:r>
              <a:rPr lang="en-US"/>
              <a:t>Presentation Title Here</a:t>
            </a:r>
            <a:endParaRPr lang="en-US" b="1" dirty="0"/>
          </a:p>
        </p:txBody>
      </p:sp>
      <p:sp>
        <p:nvSpPr>
          <p:cNvPr id="24" name="Slide Number Placeholder 5">
            <a:extLst>
              <a:ext uri="{FF2B5EF4-FFF2-40B4-BE49-F238E27FC236}">
                <a16:creationId xmlns:a16="http://schemas.microsoft.com/office/drawing/2014/main" id="{6043AD0E-BBAF-D444-BB43-301B50F7AE0C}"/>
              </a:ext>
            </a:extLst>
          </p:cNvPr>
          <p:cNvSpPr>
            <a:spLocks noGrp="1"/>
          </p:cNvSpPr>
          <p:nvPr>
            <p:ph type="sldNum" sz="quarter" idx="12"/>
          </p:nvPr>
        </p:nvSpPr>
        <p:spPr>
          <a:xfrm>
            <a:off x="11484864" y="445022"/>
            <a:ext cx="265984" cy="207009"/>
          </a:xfrm>
        </p:spPr>
        <p:txBody>
          <a:bodyPr anchor="ctr" anchorCtr="0"/>
          <a:lstStyle>
            <a:lvl1pPr>
              <a:defRPr sz="1200">
                <a:solidFill>
                  <a:schemeClr val="tx1">
                    <a:lumMod val="75000"/>
                    <a:lumOff val="25000"/>
                  </a:schemeClr>
                </a:solidFill>
              </a:defRPr>
            </a:lvl1pPr>
          </a:lstStyle>
          <a:p>
            <a:fld id="{DFCA9D46-5061-CB44-B974-7368B75C86DF}" type="slidenum">
              <a:rPr lang="en-US" smtClean="0"/>
              <a:pPr/>
              <a:t>‹#›</a:t>
            </a:fld>
            <a:endParaRPr lang="en-US" dirty="0"/>
          </a:p>
        </p:txBody>
      </p:sp>
      <p:cxnSp>
        <p:nvCxnSpPr>
          <p:cNvPr id="25" name="Straight Connector 24">
            <a:extLst>
              <a:ext uri="{FF2B5EF4-FFF2-40B4-BE49-F238E27FC236}">
                <a16:creationId xmlns:a16="http://schemas.microsoft.com/office/drawing/2014/main" id="{E522AABE-A78C-C945-AF0B-88DC07119A55}"/>
              </a:ext>
            </a:extLst>
          </p:cNvPr>
          <p:cNvCxnSpPr>
            <a:cxnSpLocks/>
          </p:cNvCxnSpPr>
          <p:nvPr userDrawn="1"/>
        </p:nvCxnSpPr>
        <p:spPr>
          <a:xfrm flipV="1">
            <a:off x="11438708" y="445022"/>
            <a:ext cx="0" cy="207009"/>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5072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High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657F74-9616-2546-97B0-DCDC071F3001}"/>
              </a:ext>
            </a:extLst>
          </p:cNvPr>
          <p:cNvSpPr>
            <a:spLocks noGrp="1"/>
          </p:cNvSpPr>
          <p:nvPr>
            <p:ph sz="half" idx="1"/>
          </p:nvPr>
        </p:nvSpPr>
        <p:spPr>
          <a:xfrm>
            <a:off x="441124" y="2272976"/>
            <a:ext cx="5400000" cy="413999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95DCC726-4EAD-9E4C-B641-E5D2327EB75E}"/>
              </a:ext>
            </a:extLst>
          </p:cNvPr>
          <p:cNvSpPr>
            <a:spLocks noGrp="1"/>
          </p:cNvSpPr>
          <p:nvPr>
            <p:ph sz="half" idx="2"/>
          </p:nvPr>
        </p:nvSpPr>
        <p:spPr>
          <a:xfrm>
            <a:off x="6356845" y="2272976"/>
            <a:ext cx="5400000" cy="4139999"/>
          </a:xfrm>
          <a:gradFill>
            <a:gsLst>
              <a:gs pos="0">
                <a:schemeClr val="accent1"/>
              </a:gs>
              <a:gs pos="99000">
                <a:schemeClr val="accent2"/>
              </a:gs>
            </a:gsLst>
            <a:lin ang="2700000" scaled="0"/>
          </a:gradFill>
        </p:spPr>
        <p:txBody>
          <a:bodyPr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descr="Health Economics Unit Logo">
            <a:extLst>
              <a:ext uri="{FF2B5EF4-FFF2-40B4-BE49-F238E27FC236}">
                <a16:creationId xmlns:a16="http://schemas.microsoft.com/office/drawing/2014/main" id="{AE383AA7-70CF-1D4C-BF78-C559DE0A72DF}"/>
              </a:ext>
            </a:extLst>
          </p:cNvPr>
          <p:cNvPicPr>
            <a:picLocks noChangeAspect="1"/>
          </p:cNvPicPr>
          <p:nvPr userDrawn="1"/>
        </p:nvPicPr>
        <p:blipFill>
          <a:blip r:embed="rId3"/>
          <a:srcRect/>
          <a:stretch/>
        </p:blipFill>
        <p:spPr>
          <a:xfrm>
            <a:off x="432000" y="445023"/>
            <a:ext cx="2302056" cy="189313"/>
          </a:xfrm>
          <a:prstGeom prst="rect">
            <a:avLst/>
          </a:prstGeom>
        </p:spPr>
      </p:pic>
      <p:sp>
        <p:nvSpPr>
          <p:cNvPr id="13" name="Title 1">
            <a:extLst>
              <a:ext uri="{FF2B5EF4-FFF2-40B4-BE49-F238E27FC236}">
                <a16:creationId xmlns:a16="http://schemas.microsoft.com/office/drawing/2014/main" id="{581DF841-DEED-4741-B6C4-360F46BE96FF}"/>
              </a:ext>
            </a:extLst>
          </p:cNvPr>
          <p:cNvSpPr>
            <a:spLocks noGrp="1"/>
          </p:cNvSpPr>
          <p:nvPr>
            <p:ph type="title" hasCustomPrompt="1"/>
          </p:nvPr>
        </p:nvSpPr>
        <p:spPr>
          <a:xfrm>
            <a:off x="432000" y="1147166"/>
            <a:ext cx="11322000" cy="561706"/>
          </a:xfrm>
        </p:spPr>
        <p:txBody>
          <a:bodyPr lIns="0" tIns="0" rIns="0" bIns="0" anchor="b" anchorCtr="0"/>
          <a:lstStyle>
            <a:lvl1pPr algn="l">
              <a:defRPr sz="3800"/>
            </a:lvl1pPr>
          </a:lstStyle>
          <a:p>
            <a:r>
              <a:rPr lang="en-GB" dirty="0"/>
              <a:t>Click to add title</a:t>
            </a:r>
            <a:endParaRPr lang="en-US" dirty="0"/>
          </a:p>
        </p:txBody>
      </p:sp>
      <p:cxnSp>
        <p:nvCxnSpPr>
          <p:cNvPr id="15" name="Straight Connector 14">
            <a:extLst>
              <a:ext uri="{FF2B5EF4-FFF2-40B4-BE49-F238E27FC236}">
                <a16:creationId xmlns:a16="http://schemas.microsoft.com/office/drawing/2014/main" id="{6E7ADAD8-4625-9348-936C-DB5EBAF8D479}"/>
              </a:ext>
            </a:extLst>
          </p:cNvPr>
          <p:cNvCxnSpPr>
            <a:cxnSpLocks/>
          </p:cNvCxnSpPr>
          <p:nvPr userDrawn="1"/>
        </p:nvCxnSpPr>
        <p:spPr>
          <a:xfrm>
            <a:off x="432000" y="1850836"/>
            <a:ext cx="113188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Footer Placeholder 4">
            <a:extLst>
              <a:ext uri="{FF2B5EF4-FFF2-40B4-BE49-F238E27FC236}">
                <a16:creationId xmlns:a16="http://schemas.microsoft.com/office/drawing/2014/main" id="{AD68D1A4-2A36-9A45-AE9C-BAE37D909D34}"/>
              </a:ext>
            </a:extLst>
          </p:cNvPr>
          <p:cNvSpPr>
            <a:spLocks noGrp="1"/>
          </p:cNvSpPr>
          <p:nvPr>
            <p:ph type="ftr" sz="quarter" idx="11"/>
          </p:nvPr>
        </p:nvSpPr>
        <p:spPr>
          <a:xfrm>
            <a:off x="4038600" y="445022"/>
            <a:ext cx="7189378" cy="207010"/>
          </a:xfrm>
        </p:spPr>
        <p:txBody>
          <a:bodyPr anchor="ctr" anchorCtr="0"/>
          <a:lstStyle>
            <a:lvl1pPr algn="r">
              <a:defRPr sz="1200" b="1">
                <a:solidFill>
                  <a:schemeClr val="tx1">
                    <a:lumMod val="75000"/>
                    <a:lumOff val="25000"/>
                  </a:schemeClr>
                </a:solidFill>
              </a:defRPr>
            </a:lvl1pPr>
          </a:lstStyle>
          <a:p>
            <a:r>
              <a:rPr lang="en-US"/>
              <a:t>Presentation Title Here</a:t>
            </a:r>
            <a:endParaRPr lang="en-US" b="1" dirty="0"/>
          </a:p>
        </p:txBody>
      </p:sp>
      <p:sp>
        <p:nvSpPr>
          <p:cNvPr id="24" name="Slide Number Placeholder 5">
            <a:extLst>
              <a:ext uri="{FF2B5EF4-FFF2-40B4-BE49-F238E27FC236}">
                <a16:creationId xmlns:a16="http://schemas.microsoft.com/office/drawing/2014/main" id="{6043AD0E-BBAF-D444-BB43-301B50F7AE0C}"/>
              </a:ext>
            </a:extLst>
          </p:cNvPr>
          <p:cNvSpPr>
            <a:spLocks noGrp="1"/>
          </p:cNvSpPr>
          <p:nvPr>
            <p:ph type="sldNum" sz="quarter" idx="12"/>
          </p:nvPr>
        </p:nvSpPr>
        <p:spPr>
          <a:xfrm>
            <a:off x="11484864" y="445022"/>
            <a:ext cx="265984" cy="207009"/>
          </a:xfrm>
        </p:spPr>
        <p:txBody>
          <a:bodyPr anchor="ctr" anchorCtr="0"/>
          <a:lstStyle>
            <a:lvl1pPr>
              <a:defRPr sz="1200">
                <a:solidFill>
                  <a:schemeClr val="tx1">
                    <a:lumMod val="75000"/>
                    <a:lumOff val="25000"/>
                  </a:schemeClr>
                </a:solidFill>
              </a:defRPr>
            </a:lvl1pPr>
          </a:lstStyle>
          <a:p>
            <a:fld id="{DFCA9D46-5061-CB44-B974-7368B75C86DF}" type="slidenum">
              <a:rPr lang="en-US" smtClean="0"/>
              <a:pPr/>
              <a:t>‹#›</a:t>
            </a:fld>
            <a:endParaRPr lang="en-US" dirty="0"/>
          </a:p>
        </p:txBody>
      </p:sp>
      <p:cxnSp>
        <p:nvCxnSpPr>
          <p:cNvPr id="25" name="Straight Connector 24">
            <a:extLst>
              <a:ext uri="{FF2B5EF4-FFF2-40B4-BE49-F238E27FC236}">
                <a16:creationId xmlns:a16="http://schemas.microsoft.com/office/drawing/2014/main" id="{E522AABE-A78C-C945-AF0B-88DC07119A55}"/>
              </a:ext>
            </a:extLst>
          </p:cNvPr>
          <p:cNvCxnSpPr>
            <a:cxnSpLocks/>
          </p:cNvCxnSpPr>
          <p:nvPr userDrawn="1"/>
        </p:nvCxnSpPr>
        <p:spPr>
          <a:xfrm flipV="1">
            <a:off x="11438708" y="445022"/>
            <a:ext cx="0" cy="207009"/>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3714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Health Economics Unit Logo">
            <a:extLst>
              <a:ext uri="{FF2B5EF4-FFF2-40B4-BE49-F238E27FC236}">
                <a16:creationId xmlns:a16="http://schemas.microsoft.com/office/drawing/2014/main" id="{FA362B20-C7D8-C249-A484-58E8A90C08C7}"/>
              </a:ext>
            </a:extLst>
          </p:cNvPr>
          <p:cNvPicPr>
            <a:picLocks noChangeAspect="1"/>
          </p:cNvPicPr>
          <p:nvPr userDrawn="1"/>
        </p:nvPicPr>
        <p:blipFill>
          <a:blip r:embed="rId3"/>
          <a:srcRect/>
          <a:stretch/>
        </p:blipFill>
        <p:spPr>
          <a:xfrm>
            <a:off x="432005" y="445023"/>
            <a:ext cx="2302046" cy="189313"/>
          </a:xfrm>
          <a:prstGeom prst="rect">
            <a:avLst/>
          </a:prstGeom>
        </p:spPr>
      </p:pic>
      <p:sp>
        <p:nvSpPr>
          <p:cNvPr id="10" name="Title 1">
            <a:extLst>
              <a:ext uri="{FF2B5EF4-FFF2-40B4-BE49-F238E27FC236}">
                <a16:creationId xmlns:a16="http://schemas.microsoft.com/office/drawing/2014/main" id="{C336D170-E74F-E349-8753-A81F982F3F6C}"/>
              </a:ext>
            </a:extLst>
          </p:cNvPr>
          <p:cNvSpPr>
            <a:spLocks noGrp="1"/>
          </p:cNvSpPr>
          <p:nvPr>
            <p:ph type="title" hasCustomPrompt="1"/>
          </p:nvPr>
        </p:nvSpPr>
        <p:spPr>
          <a:xfrm>
            <a:off x="432000" y="1147166"/>
            <a:ext cx="11322000" cy="561706"/>
          </a:xfrm>
        </p:spPr>
        <p:txBody>
          <a:bodyPr lIns="0" tIns="0" rIns="0" bIns="0" anchor="b" anchorCtr="0"/>
          <a:lstStyle>
            <a:lvl1pPr algn="l">
              <a:defRPr sz="3800">
                <a:solidFill>
                  <a:schemeClr val="bg1"/>
                </a:solidFill>
              </a:defRPr>
            </a:lvl1pPr>
          </a:lstStyle>
          <a:p>
            <a:r>
              <a:rPr lang="en-GB" dirty="0"/>
              <a:t>Click to add title</a:t>
            </a:r>
            <a:endParaRPr lang="en-US" dirty="0"/>
          </a:p>
        </p:txBody>
      </p:sp>
      <p:cxnSp>
        <p:nvCxnSpPr>
          <p:cNvPr id="11" name="Straight Connector 10">
            <a:extLst>
              <a:ext uri="{FF2B5EF4-FFF2-40B4-BE49-F238E27FC236}">
                <a16:creationId xmlns:a16="http://schemas.microsoft.com/office/drawing/2014/main" id="{C240CAE6-A5D4-5247-82F0-CD7A1894C11C}"/>
              </a:ext>
            </a:extLst>
          </p:cNvPr>
          <p:cNvCxnSpPr>
            <a:cxnSpLocks/>
          </p:cNvCxnSpPr>
          <p:nvPr userDrawn="1"/>
        </p:nvCxnSpPr>
        <p:spPr>
          <a:xfrm>
            <a:off x="432000" y="1850836"/>
            <a:ext cx="1131884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2197E2C3-9278-A74A-AD24-D09565720373}"/>
              </a:ext>
            </a:extLst>
          </p:cNvPr>
          <p:cNvSpPr>
            <a:spLocks noGrp="1"/>
          </p:cNvSpPr>
          <p:nvPr>
            <p:ph type="ftr" sz="quarter" idx="11"/>
          </p:nvPr>
        </p:nvSpPr>
        <p:spPr>
          <a:xfrm>
            <a:off x="4038600" y="445022"/>
            <a:ext cx="7189378" cy="207010"/>
          </a:xfrm>
        </p:spPr>
        <p:txBody>
          <a:bodyPr anchor="ctr" anchorCtr="0"/>
          <a:lstStyle>
            <a:lvl1pPr algn="r">
              <a:defRPr sz="1200" b="1">
                <a:solidFill>
                  <a:schemeClr val="bg1"/>
                </a:solidFill>
              </a:defRPr>
            </a:lvl1pPr>
          </a:lstStyle>
          <a:p>
            <a:r>
              <a:rPr lang="en-US"/>
              <a:t>Presentation Title Here</a:t>
            </a:r>
            <a:endParaRPr lang="en-US" dirty="0"/>
          </a:p>
        </p:txBody>
      </p:sp>
      <p:sp>
        <p:nvSpPr>
          <p:cNvPr id="13" name="Slide Number Placeholder 5">
            <a:extLst>
              <a:ext uri="{FF2B5EF4-FFF2-40B4-BE49-F238E27FC236}">
                <a16:creationId xmlns:a16="http://schemas.microsoft.com/office/drawing/2014/main" id="{25C6E3E8-831D-8747-8176-93FD2E8F5E22}"/>
              </a:ext>
            </a:extLst>
          </p:cNvPr>
          <p:cNvSpPr>
            <a:spLocks noGrp="1"/>
          </p:cNvSpPr>
          <p:nvPr>
            <p:ph type="sldNum" sz="quarter" idx="12"/>
          </p:nvPr>
        </p:nvSpPr>
        <p:spPr>
          <a:xfrm>
            <a:off x="11484864" y="445022"/>
            <a:ext cx="265984" cy="207009"/>
          </a:xfrm>
        </p:spPr>
        <p:txBody>
          <a:bodyPr anchor="ctr" anchorCtr="0"/>
          <a:lstStyle>
            <a:lvl1pPr>
              <a:defRPr sz="1200">
                <a:solidFill>
                  <a:schemeClr val="bg1"/>
                </a:solidFill>
              </a:defRPr>
            </a:lvl1pPr>
          </a:lstStyle>
          <a:p>
            <a:fld id="{DFCA9D46-5061-CB44-B974-7368B75C86DF}" type="slidenum">
              <a:rPr lang="en-US" smtClean="0"/>
              <a:pPr/>
              <a:t>‹#›</a:t>
            </a:fld>
            <a:endParaRPr lang="en-US" dirty="0"/>
          </a:p>
        </p:txBody>
      </p:sp>
      <p:cxnSp>
        <p:nvCxnSpPr>
          <p:cNvPr id="14" name="Straight Connector 13">
            <a:extLst>
              <a:ext uri="{FF2B5EF4-FFF2-40B4-BE49-F238E27FC236}">
                <a16:creationId xmlns:a16="http://schemas.microsoft.com/office/drawing/2014/main" id="{48D0845F-C0D1-A141-B490-DED5ED0FB85C}"/>
              </a:ext>
            </a:extLst>
          </p:cNvPr>
          <p:cNvCxnSpPr>
            <a:cxnSpLocks/>
          </p:cNvCxnSpPr>
          <p:nvPr userDrawn="1"/>
        </p:nvCxnSpPr>
        <p:spPr>
          <a:xfrm flipV="1">
            <a:off x="11438708" y="445022"/>
            <a:ext cx="0" cy="20700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21">
            <a:extLst>
              <a:ext uri="{FF2B5EF4-FFF2-40B4-BE49-F238E27FC236}">
                <a16:creationId xmlns:a16="http://schemas.microsoft.com/office/drawing/2014/main" id="{2C40BCAA-85CA-0C47-AFE9-711F8E81F7C9}"/>
              </a:ext>
            </a:extLst>
          </p:cNvPr>
          <p:cNvSpPr>
            <a:spLocks noGrp="1"/>
          </p:cNvSpPr>
          <p:nvPr>
            <p:ph type="body" sz="quarter" idx="13"/>
          </p:nvPr>
        </p:nvSpPr>
        <p:spPr>
          <a:xfrm>
            <a:off x="432000" y="2272977"/>
            <a:ext cx="11318875" cy="414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5868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99B35221-FD49-ED48-A9BC-1B1F3D57878D}"/>
              </a:ext>
            </a:extLst>
          </p:cNvPr>
          <p:cNvSpPr>
            <a:spLocks noGrp="1"/>
          </p:cNvSpPr>
          <p:nvPr>
            <p:ph type="title" hasCustomPrompt="1"/>
          </p:nvPr>
        </p:nvSpPr>
        <p:spPr>
          <a:xfrm>
            <a:off x="432000" y="1147166"/>
            <a:ext cx="11322000" cy="561706"/>
          </a:xfrm>
        </p:spPr>
        <p:txBody>
          <a:bodyPr lIns="0" tIns="0" rIns="0" bIns="0" anchor="b" anchorCtr="0"/>
          <a:lstStyle>
            <a:lvl1pPr algn="l">
              <a:defRPr sz="3800">
                <a:solidFill>
                  <a:schemeClr val="bg1"/>
                </a:solidFill>
              </a:defRPr>
            </a:lvl1pPr>
          </a:lstStyle>
          <a:p>
            <a:r>
              <a:rPr lang="en-GB" dirty="0"/>
              <a:t>Click to add title</a:t>
            </a:r>
            <a:endParaRPr lang="en-US" dirty="0"/>
          </a:p>
        </p:txBody>
      </p:sp>
      <p:cxnSp>
        <p:nvCxnSpPr>
          <p:cNvPr id="17" name="Straight Connector 16">
            <a:extLst>
              <a:ext uri="{FF2B5EF4-FFF2-40B4-BE49-F238E27FC236}">
                <a16:creationId xmlns:a16="http://schemas.microsoft.com/office/drawing/2014/main" id="{2A987961-50D2-0E4B-921E-59B8D8148D77}"/>
              </a:ext>
            </a:extLst>
          </p:cNvPr>
          <p:cNvCxnSpPr>
            <a:cxnSpLocks/>
          </p:cNvCxnSpPr>
          <p:nvPr userDrawn="1"/>
        </p:nvCxnSpPr>
        <p:spPr>
          <a:xfrm>
            <a:off x="432000" y="1850836"/>
            <a:ext cx="1131884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21">
            <a:extLst>
              <a:ext uri="{FF2B5EF4-FFF2-40B4-BE49-F238E27FC236}">
                <a16:creationId xmlns:a16="http://schemas.microsoft.com/office/drawing/2014/main" id="{1CA7078F-4408-B441-9A79-9AD1A8E4E50E}"/>
              </a:ext>
            </a:extLst>
          </p:cNvPr>
          <p:cNvSpPr>
            <a:spLocks noGrp="1"/>
          </p:cNvSpPr>
          <p:nvPr>
            <p:ph type="body" sz="quarter" idx="13"/>
          </p:nvPr>
        </p:nvSpPr>
        <p:spPr>
          <a:xfrm>
            <a:off x="432000" y="2272977"/>
            <a:ext cx="11318875" cy="4140000"/>
          </a:xfrm>
        </p:spPr>
        <p:txBody>
          <a:bodyPr numCol="2" spcCol="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Footer Placeholder 4">
            <a:extLst>
              <a:ext uri="{FF2B5EF4-FFF2-40B4-BE49-F238E27FC236}">
                <a16:creationId xmlns:a16="http://schemas.microsoft.com/office/drawing/2014/main" id="{D30A863E-8969-384C-84FF-E4458B1922A6}"/>
              </a:ext>
            </a:extLst>
          </p:cNvPr>
          <p:cNvSpPr>
            <a:spLocks noGrp="1"/>
          </p:cNvSpPr>
          <p:nvPr>
            <p:ph type="ftr" sz="quarter" idx="11"/>
          </p:nvPr>
        </p:nvSpPr>
        <p:spPr>
          <a:xfrm>
            <a:off x="4038600" y="445022"/>
            <a:ext cx="7189378" cy="207010"/>
          </a:xfrm>
        </p:spPr>
        <p:txBody>
          <a:bodyPr anchor="ctr" anchorCtr="0"/>
          <a:lstStyle>
            <a:lvl1pPr algn="r">
              <a:defRPr sz="1200" b="1">
                <a:solidFill>
                  <a:schemeClr val="bg1"/>
                </a:solidFill>
              </a:defRPr>
            </a:lvl1pPr>
          </a:lstStyle>
          <a:p>
            <a:r>
              <a:rPr lang="en-US"/>
              <a:t>Presentation Title Here</a:t>
            </a:r>
            <a:endParaRPr lang="en-US" dirty="0"/>
          </a:p>
        </p:txBody>
      </p:sp>
      <p:sp>
        <p:nvSpPr>
          <p:cNvPr id="20" name="Slide Number Placeholder 5">
            <a:extLst>
              <a:ext uri="{FF2B5EF4-FFF2-40B4-BE49-F238E27FC236}">
                <a16:creationId xmlns:a16="http://schemas.microsoft.com/office/drawing/2014/main" id="{4560F1BC-EDDB-E944-8555-A9B464B57626}"/>
              </a:ext>
            </a:extLst>
          </p:cNvPr>
          <p:cNvSpPr>
            <a:spLocks noGrp="1"/>
          </p:cNvSpPr>
          <p:nvPr>
            <p:ph type="sldNum" sz="quarter" idx="12"/>
          </p:nvPr>
        </p:nvSpPr>
        <p:spPr>
          <a:xfrm>
            <a:off x="11484864" y="445022"/>
            <a:ext cx="265984" cy="207009"/>
          </a:xfrm>
        </p:spPr>
        <p:txBody>
          <a:bodyPr anchor="ctr" anchorCtr="0"/>
          <a:lstStyle>
            <a:lvl1pPr>
              <a:defRPr sz="1200">
                <a:solidFill>
                  <a:schemeClr val="bg1"/>
                </a:solidFill>
              </a:defRPr>
            </a:lvl1pPr>
          </a:lstStyle>
          <a:p>
            <a:fld id="{DFCA9D46-5061-CB44-B974-7368B75C86DF}" type="slidenum">
              <a:rPr lang="en-US" smtClean="0"/>
              <a:pPr/>
              <a:t>‹#›</a:t>
            </a:fld>
            <a:endParaRPr lang="en-US" dirty="0"/>
          </a:p>
        </p:txBody>
      </p:sp>
      <p:cxnSp>
        <p:nvCxnSpPr>
          <p:cNvPr id="21" name="Straight Connector 20">
            <a:extLst>
              <a:ext uri="{FF2B5EF4-FFF2-40B4-BE49-F238E27FC236}">
                <a16:creationId xmlns:a16="http://schemas.microsoft.com/office/drawing/2014/main" id="{7DA20C7C-A4AC-0B4F-9BD5-AC78B4996AFE}"/>
              </a:ext>
            </a:extLst>
          </p:cNvPr>
          <p:cNvCxnSpPr>
            <a:cxnSpLocks/>
          </p:cNvCxnSpPr>
          <p:nvPr userDrawn="1"/>
        </p:nvCxnSpPr>
        <p:spPr>
          <a:xfrm flipV="1">
            <a:off x="11438708" y="445022"/>
            <a:ext cx="0" cy="20700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Picture 21" descr="Health Economics Unit Logo">
            <a:extLst>
              <a:ext uri="{FF2B5EF4-FFF2-40B4-BE49-F238E27FC236}">
                <a16:creationId xmlns:a16="http://schemas.microsoft.com/office/drawing/2014/main" id="{10816B88-980A-4846-903E-CD9DF708D27A}"/>
              </a:ext>
            </a:extLst>
          </p:cNvPr>
          <p:cNvPicPr>
            <a:picLocks noChangeAspect="1"/>
          </p:cNvPicPr>
          <p:nvPr userDrawn="1"/>
        </p:nvPicPr>
        <p:blipFill>
          <a:blip r:embed="rId3"/>
          <a:srcRect/>
          <a:stretch/>
        </p:blipFill>
        <p:spPr>
          <a:xfrm>
            <a:off x="432005" y="445023"/>
            <a:ext cx="2302046" cy="189313"/>
          </a:xfrm>
          <a:prstGeom prst="rect">
            <a:avLst/>
          </a:prstGeom>
        </p:spPr>
      </p:pic>
    </p:spTree>
    <p:extLst>
      <p:ext uri="{BB962C8B-B14F-4D97-AF65-F5344CB8AC3E}">
        <p14:creationId xmlns:p14="http://schemas.microsoft.com/office/powerpoint/2010/main" val="2059729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149C14-AC13-CD47-8EE7-2FFC61534128}"/>
              </a:ext>
            </a:extLst>
          </p:cNvPr>
          <p:cNvSpPr>
            <a:spLocks noGrp="1"/>
          </p:cNvSpPr>
          <p:nvPr>
            <p:ph type="title"/>
          </p:nvPr>
        </p:nvSpPr>
        <p:spPr>
          <a:xfrm>
            <a:off x="540000" y="540000"/>
            <a:ext cx="11112000" cy="1150688"/>
          </a:xfrm>
          <a:prstGeom prst="rect">
            <a:avLst/>
          </a:prstGeom>
        </p:spPr>
        <p:txBody>
          <a:bodyPr vert="horz" lIns="0" tIns="0" rIns="0" bIns="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55FE3923-0B9F-DD48-B3AA-34B10E74841A}"/>
              </a:ext>
            </a:extLst>
          </p:cNvPr>
          <p:cNvSpPr>
            <a:spLocks noGrp="1"/>
          </p:cNvSpPr>
          <p:nvPr>
            <p:ph type="body" idx="1"/>
          </p:nvPr>
        </p:nvSpPr>
        <p:spPr>
          <a:xfrm>
            <a:off x="540000" y="1825625"/>
            <a:ext cx="11112000" cy="4351338"/>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D1068083-2992-B847-9462-99733A6B29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3BE9B126-C967-DE40-BD8E-7BE97B99A577}"/>
              </a:ext>
            </a:extLst>
          </p:cNvPr>
          <p:cNvSpPr>
            <a:spLocks noGrp="1"/>
          </p:cNvSpPr>
          <p:nvPr>
            <p:ph type="ftr" sz="quarter" idx="3"/>
          </p:nvPr>
        </p:nvSpPr>
        <p:spPr>
          <a:xfrm>
            <a:off x="4038600" y="6356350"/>
            <a:ext cx="4114800" cy="365125"/>
          </a:xfrm>
          <a:prstGeom prst="rect">
            <a:avLst/>
          </a:prstGeom>
        </p:spPr>
        <p:txBody>
          <a:bodyPr vert="horz" lIns="0" tIns="0" rIns="0" bIns="0" rtlCol="0" anchor="ctr"/>
          <a:lstStyle>
            <a:lvl1pPr algn="l">
              <a:defRPr sz="1000">
                <a:solidFill>
                  <a:schemeClr val="tx1">
                    <a:tint val="75000"/>
                  </a:schemeClr>
                </a:solidFill>
              </a:defRPr>
            </a:lvl1pPr>
          </a:lstStyle>
          <a:p>
            <a:pPr algn="l"/>
            <a:r>
              <a:rPr lang="en-US"/>
              <a:t>Presentation Title Here</a:t>
            </a:r>
            <a:endParaRPr lang="en-US" dirty="0"/>
          </a:p>
        </p:txBody>
      </p:sp>
      <p:sp>
        <p:nvSpPr>
          <p:cNvPr id="6" name="Slide Number Placeholder 5">
            <a:extLst>
              <a:ext uri="{FF2B5EF4-FFF2-40B4-BE49-F238E27FC236}">
                <a16:creationId xmlns:a16="http://schemas.microsoft.com/office/drawing/2014/main" id="{27A96F7E-9A1D-134E-AE5B-CD2666BD8066}"/>
              </a:ext>
            </a:extLst>
          </p:cNvPr>
          <p:cNvSpPr>
            <a:spLocks noGrp="1"/>
          </p:cNvSpPr>
          <p:nvPr>
            <p:ph type="sldNum" sz="quarter" idx="4"/>
          </p:nvPr>
        </p:nvSpPr>
        <p:spPr>
          <a:xfrm>
            <a:off x="8610600" y="6356350"/>
            <a:ext cx="2743200" cy="365125"/>
          </a:xfrm>
          <a:prstGeom prst="rect">
            <a:avLst/>
          </a:prstGeom>
        </p:spPr>
        <p:txBody>
          <a:bodyPr vert="horz" lIns="0" tIns="0" rIns="0" bIns="0" rtlCol="0" anchor="ctr"/>
          <a:lstStyle>
            <a:lvl1pPr algn="r">
              <a:defRPr sz="1000">
                <a:solidFill>
                  <a:schemeClr val="tx1">
                    <a:tint val="75000"/>
                  </a:schemeClr>
                </a:solidFill>
              </a:defRPr>
            </a:lvl1pPr>
          </a:lstStyle>
          <a:p>
            <a:fld id="{DFCA9D46-5061-CB44-B974-7368B75C86DF}" type="slidenum">
              <a:rPr lang="en-US" smtClean="0"/>
              <a:pPr/>
              <a:t>‹#›</a:t>
            </a:fld>
            <a:endParaRPr lang="en-US" sz="1000"/>
          </a:p>
        </p:txBody>
      </p:sp>
    </p:spTree>
    <p:extLst>
      <p:ext uri="{BB962C8B-B14F-4D97-AF65-F5344CB8AC3E}">
        <p14:creationId xmlns:p14="http://schemas.microsoft.com/office/powerpoint/2010/main" val="3691269600"/>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78" r:id="rId3"/>
    <p:sldLayoutId id="2147483681" r:id="rId4"/>
    <p:sldLayoutId id="2147483686" r:id="rId5"/>
    <p:sldLayoutId id="2147483685" r:id="rId6"/>
    <p:sldLayoutId id="2147483664" r:id="rId7"/>
    <p:sldLayoutId id="2147483662" r:id="rId8"/>
    <p:sldLayoutId id="2147483682" r:id="rId9"/>
    <p:sldLayoutId id="2147483683" r:id="rId10"/>
    <p:sldLayoutId id="2147483663" r:id="rId11"/>
    <p:sldLayoutId id="2147483672" r:id="rId12"/>
    <p:sldLayoutId id="2147483673" r:id="rId13"/>
    <p:sldLayoutId id="2147483674" r:id="rId14"/>
    <p:sldLayoutId id="2147483666" r:id="rId15"/>
    <p:sldLayoutId id="2147483667" r:id="rId16"/>
    <p:sldLayoutId id="2147483684" r:id="rId17"/>
    <p:sldLayoutId id="2147483669" r:id="rId18"/>
    <p:sldLayoutId id="2147483687" r:id="rId19"/>
    <p:sldLayoutId id="2147483679" r:id="rId20"/>
    <p:sldLayoutId id="2147483676" r:id="rId21"/>
    <p:sldLayoutId id="2147483680" r:id="rId22"/>
  </p:sldLayoutIdLst>
  <p:hf hdr="0" dt="0"/>
  <p:txStyles>
    <p:titleStyle>
      <a:lvl1pPr algn="l" defTabSz="914400" rtl="0" eaLnBrk="1" latinLnBrk="0" hangingPunct="1">
        <a:lnSpc>
          <a:spcPct val="90000"/>
        </a:lnSpc>
        <a:spcBef>
          <a:spcPct val="0"/>
        </a:spcBef>
        <a:buNone/>
        <a:defRPr sz="3800" kern="1200">
          <a:solidFill>
            <a:schemeClr val="tx1"/>
          </a:solidFill>
          <a:latin typeface="+mj-lt"/>
          <a:ea typeface="+mj-ea"/>
          <a:cs typeface="+mj-cs"/>
        </a:defRPr>
      </a:lvl1pPr>
    </p:titleStyle>
    <p:bodyStyle>
      <a:lvl1pPr marL="285750" indent="-285750" algn="l" defTabSz="914400" rtl="0" eaLnBrk="1" latinLnBrk="0" hangingPunct="1">
        <a:lnSpc>
          <a:spcPct val="10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3.xml"/><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7FFB9B-DCA2-5C4B-848D-9290016406A8}"/>
              </a:ext>
            </a:extLst>
          </p:cNvPr>
          <p:cNvSpPr>
            <a:spLocks noGrp="1"/>
          </p:cNvSpPr>
          <p:nvPr>
            <p:ph sz="half" idx="13"/>
          </p:nvPr>
        </p:nvSpPr>
        <p:spPr/>
        <p:txBody>
          <a:bodyPr>
            <a:noAutofit/>
          </a:bodyPr>
          <a:lstStyle/>
          <a:p>
            <a:pPr algn="ctr"/>
            <a:r>
              <a:rPr lang="en-GB" sz="3200" dirty="0"/>
              <a:t>What Can Health Analytics</a:t>
            </a:r>
          </a:p>
          <a:p>
            <a:pPr algn="ctr"/>
            <a:r>
              <a:rPr lang="en-GB" sz="3200" dirty="0"/>
              <a:t>Do for Us?</a:t>
            </a:r>
            <a:endParaRPr lang="en-US" sz="3200" dirty="0"/>
          </a:p>
        </p:txBody>
      </p:sp>
      <p:sp>
        <p:nvSpPr>
          <p:cNvPr id="3" name="Text Placeholder 2">
            <a:extLst>
              <a:ext uri="{FF2B5EF4-FFF2-40B4-BE49-F238E27FC236}">
                <a16:creationId xmlns:a16="http://schemas.microsoft.com/office/drawing/2014/main" id="{DEC208CD-EF57-D249-A6C5-1084D2FBC474}"/>
              </a:ext>
            </a:extLst>
          </p:cNvPr>
          <p:cNvSpPr>
            <a:spLocks noGrp="1"/>
          </p:cNvSpPr>
          <p:nvPr>
            <p:ph type="body" sz="quarter" idx="16"/>
          </p:nvPr>
        </p:nvSpPr>
        <p:spPr/>
        <p:txBody>
          <a:bodyPr/>
          <a:lstStyle/>
          <a:p>
            <a:r>
              <a:rPr lang="en-US" dirty="0"/>
              <a:t>david.sgorbati@nhs.net</a:t>
            </a:r>
          </a:p>
        </p:txBody>
      </p:sp>
      <p:sp>
        <p:nvSpPr>
          <p:cNvPr id="4" name="Text Placeholder 3">
            <a:extLst>
              <a:ext uri="{FF2B5EF4-FFF2-40B4-BE49-F238E27FC236}">
                <a16:creationId xmlns:a16="http://schemas.microsoft.com/office/drawing/2014/main" id="{798C0136-A5E1-3047-9ABA-931BC95DAB54}"/>
              </a:ext>
            </a:extLst>
          </p:cNvPr>
          <p:cNvSpPr>
            <a:spLocks noGrp="1"/>
          </p:cNvSpPr>
          <p:nvPr>
            <p:ph type="body" sz="quarter" idx="17"/>
          </p:nvPr>
        </p:nvSpPr>
        <p:spPr/>
        <p:txBody>
          <a:bodyPr/>
          <a:lstStyle/>
          <a:p>
            <a:r>
              <a:rPr lang="en-US" dirty="0"/>
              <a:t>https://healtheconomicsunit.nhs.uk/</a:t>
            </a:r>
          </a:p>
        </p:txBody>
      </p:sp>
    </p:spTree>
    <p:extLst>
      <p:ext uri="{BB962C8B-B14F-4D97-AF65-F5344CB8AC3E}">
        <p14:creationId xmlns:p14="http://schemas.microsoft.com/office/powerpoint/2010/main" val="803247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000CA-5B04-4632-B50E-1364717094F1}"/>
              </a:ext>
            </a:extLst>
          </p:cNvPr>
          <p:cNvSpPr>
            <a:spLocks noGrp="1"/>
          </p:cNvSpPr>
          <p:nvPr>
            <p:ph type="title"/>
          </p:nvPr>
        </p:nvSpPr>
        <p:spPr/>
        <p:txBody>
          <a:bodyPr>
            <a:normAutofit/>
          </a:bodyPr>
          <a:lstStyle/>
          <a:p>
            <a:r>
              <a:rPr lang="en-GB" dirty="0"/>
              <a:t>Population Segmentation – Subsegment Approaches</a:t>
            </a:r>
            <a:endParaRPr lang="en-GB" sz="1600" dirty="0"/>
          </a:p>
        </p:txBody>
      </p:sp>
      <p:sp>
        <p:nvSpPr>
          <p:cNvPr id="4" name="Slide Number Placeholder 3">
            <a:extLst>
              <a:ext uri="{FF2B5EF4-FFF2-40B4-BE49-F238E27FC236}">
                <a16:creationId xmlns:a16="http://schemas.microsoft.com/office/drawing/2014/main" id="{E1E4D2D6-4D68-4545-B33D-01C0A595DBAC}"/>
              </a:ext>
            </a:extLst>
          </p:cNvPr>
          <p:cNvSpPr>
            <a:spLocks noGrp="1"/>
          </p:cNvSpPr>
          <p:nvPr>
            <p:ph type="sldNum" sz="quarter" idx="12"/>
          </p:nvPr>
        </p:nvSpPr>
        <p:spPr/>
        <p:txBody>
          <a:bodyPr/>
          <a:lstStyle/>
          <a:p>
            <a:fld id="{DFCA9D46-5061-CB44-B974-7368B75C86DF}" type="slidenum">
              <a:rPr lang="en-US" smtClean="0"/>
              <a:pPr/>
              <a:t>10</a:t>
            </a:fld>
            <a:endParaRPr lang="en-US" dirty="0"/>
          </a:p>
        </p:txBody>
      </p:sp>
      <p:pic>
        <p:nvPicPr>
          <p:cNvPr id="3074" name="Picture 2">
            <a:extLst>
              <a:ext uri="{FF2B5EF4-FFF2-40B4-BE49-F238E27FC236}">
                <a16:creationId xmlns:a16="http://schemas.microsoft.com/office/drawing/2014/main" id="{D9FA13A2-E028-FB2F-391F-0118E5985A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300" y="2124352"/>
            <a:ext cx="5600700" cy="45339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9">
            <a:extLst>
              <a:ext uri="{FF2B5EF4-FFF2-40B4-BE49-F238E27FC236}">
                <a16:creationId xmlns:a16="http://schemas.microsoft.com/office/drawing/2014/main" id="{F513ABE3-09D3-224D-6CE3-908EF9C66248}"/>
              </a:ext>
            </a:extLst>
          </p:cNvPr>
          <p:cNvSpPr>
            <a:spLocks noGrp="1"/>
          </p:cNvSpPr>
          <p:nvPr>
            <p:ph type="body" sz="quarter" idx="13"/>
          </p:nvPr>
        </p:nvSpPr>
        <p:spPr>
          <a:xfrm>
            <a:off x="432001" y="2423897"/>
            <a:ext cx="5663999" cy="4234355"/>
          </a:xfrm>
        </p:spPr>
        <p:txBody>
          <a:bodyPr>
            <a:normAutofit/>
          </a:bodyPr>
          <a:lstStyle/>
          <a:p>
            <a:pPr algn="l" rtl="0" fontAlgn="base">
              <a:buFont typeface="Arial" panose="020B0604020202020204" pitchFamily="34" charset="0"/>
              <a:buChar char="•"/>
            </a:pPr>
            <a:r>
              <a:rPr lang="en-GB" b="0" i="0" u="none" strike="noStrike" dirty="0">
                <a:solidFill>
                  <a:srgbClr val="282828"/>
                </a:solidFill>
                <a:effectLst/>
                <a:latin typeface="Arial" panose="020B0604020202020204" pitchFamily="34" charset="0"/>
              </a:rPr>
              <a:t>Sometimes we don’t want to look at the entire population, we want to focus on a subset</a:t>
            </a:r>
          </a:p>
          <a:p>
            <a:pPr algn="l" rtl="0" fontAlgn="base">
              <a:buFont typeface="Arial" panose="020B0604020202020204" pitchFamily="34" charset="0"/>
              <a:buChar char="•"/>
            </a:pPr>
            <a:r>
              <a:rPr lang="en-GB" dirty="0">
                <a:solidFill>
                  <a:srgbClr val="282828"/>
                </a:solidFill>
                <a:latin typeface="Arial" panose="020B0604020202020204" pitchFamily="34" charset="0"/>
              </a:rPr>
              <a:t>Many models exist with focus on specific groups, e.g., people with long term conditions or elderly</a:t>
            </a:r>
            <a:endParaRPr lang="en-GB" dirty="0"/>
          </a:p>
        </p:txBody>
      </p:sp>
      <p:sp>
        <p:nvSpPr>
          <p:cNvPr id="6" name="Footer Placeholder 2">
            <a:extLst>
              <a:ext uri="{FF2B5EF4-FFF2-40B4-BE49-F238E27FC236}">
                <a16:creationId xmlns:a16="http://schemas.microsoft.com/office/drawing/2014/main" id="{3AD9E31C-7EDD-0D8E-C198-C624B14FE32D}"/>
              </a:ext>
            </a:extLst>
          </p:cNvPr>
          <p:cNvSpPr>
            <a:spLocks noGrp="1"/>
          </p:cNvSpPr>
          <p:nvPr>
            <p:ph type="ftr" sz="quarter" idx="11"/>
          </p:nvPr>
        </p:nvSpPr>
        <p:spPr>
          <a:xfrm>
            <a:off x="4038600" y="445022"/>
            <a:ext cx="7189378" cy="207010"/>
          </a:xfrm>
        </p:spPr>
        <p:txBody>
          <a:bodyPr/>
          <a:lstStyle/>
          <a:p>
            <a:r>
              <a:rPr lang="en-GB" dirty="0"/>
              <a:t>What Can Health Analytics Do for Us?</a:t>
            </a:r>
            <a:endParaRPr lang="en-US" b="1" dirty="0"/>
          </a:p>
        </p:txBody>
      </p:sp>
    </p:spTree>
    <p:extLst>
      <p:ext uri="{BB962C8B-B14F-4D97-AF65-F5344CB8AC3E}">
        <p14:creationId xmlns:p14="http://schemas.microsoft.com/office/powerpoint/2010/main" val="2299444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000CA-5B04-4632-B50E-1364717094F1}"/>
              </a:ext>
            </a:extLst>
          </p:cNvPr>
          <p:cNvSpPr>
            <a:spLocks noGrp="1"/>
          </p:cNvSpPr>
          <p:nvPr>
            <p:ph type="title"/>
          </p:nvPr>
        </p:nvSpPr>
        <p:spPr/>
        <p:txBody>
          <a:bodyPr>
            <a:normAutofit/>
          </a:bodyPr>
          <a:lstStyle/>
          <a:p>
            <a:r>
              <a:rPr lang="en-GB" dirty="0"/>
              <a:t>Population Segmentation – Build Your Own Model</a:t>
            </a:r>
            <a:endParaRPr lang="en-GB" sz="1600" dirty="0"/>
          </a:p>
        </p:txBody>
      </p:sp>
      <p:sp>
        <p:nvSpPr>
          <p:cNvPr id="4" name="Slide Number Placeholder 3">
            <a:extLst>
              <a:ext uri="{FF2B5EF4-FFF2-40B4-BE49-F238E27FC236}">
                <a16:creationId xmlns:a16="http://schemas.microsoft.com/office/drawing/2014/main" id="{E1E4D2D6-4D68-4545-B33D-01C0A595DBAC}"/>
              </a:ext>
            </a:extLst>
          </p:cNvPr>
          <p:cNvSpPr>
            <a:spLocks noGrp="1"/>
          </p:cNvSpPr>
          <p:nvPr>
            <p:ph type="sldNum" sz="quarter" idx="12"/>
          </p:nvPr>
        </p:nvSpPr>
        <p:spPr/>
        <p:txBody>
          <a:bodyPr/>
          <a:lstStyle/>
          <a:p>
            <a:fld id="{DFCA9D46-5061-CB44-B974-7368B75C86DF}" type="slidenum">
              <a:rPr lang="en-US" smtClean="0"/>
              <a:pPr/>
              <a:t>11</a:t>
            </a:fld>
            <a:endParaRPr lang="en-US" dirty="0"/>
          </a:p>
        </p:txBody>
      </p:sp>
      <p:sp>
        <p:nvSpPr>
          <p:cNvPr id="5" name="Text Placeholder 9">
            <a:extLst>
              <a:ext uri="{FF2B5EF4-FFF2-40B4-BE49-F238E27FC236}">
                <a16:creationId xmlns:a16="http://schemas.microsoft.com/office/drawing/2014/main" id="{8444637A-5246-2044-F2A8-553B75454551}"/>
              </a:ext>
            </a:extLst>
          </p:cNvPr>
          <p:cNvSpPr>
            <a:spLocks noGrp="1"/>
          </p:cNvSpPr>
          <p:nvPr>
            <p:ph type="body" sz="quarter" idx="13"/>
          </p:nvPr>
        </p:nvSpPr>
        <p:spPr>
          <a:xfrm>
            <a:off x="432000" y="2423898"/>
            <a:ext cx="11322000" cy="1243130"/>
          </a:xfrm>
        </p:spPr>
        <p:txBody>
          <a:bodyPr>
            <a:normAutofit/>
          </a:bodyPr>
          <a:lstStyle/>
          <a:p>
            <a:pPr algn="l" rtl="0" fontAlgn="base">
              <a:buFont typeface="Arial" panose="020B0604020202020204" pitchFamily="34" charset="0"/>
              <a:buChar char="•"/>
            </a:pPr>
            <a:r>
              <a:rPr lang="en-GB" b="0" i="0" u="none" strike="noStrike" dirty="0">
                <a:solidFill>
                  <a:srgbClr val="282828"/>
                </a:solidFill>
                <a:effectLst/>
                <a:latin typeface="Arial" panose="020B0604020202020204" pitchFamily="34" charset="0"/>
              </a:rPr>
              <a:t>If you have the data and the analytical resources, building your own model can be very powerful</a:t>
            </a:r>
          </a:p>
          <a:p>
            <a:pPr algn="l" rtl="0" fontAlgn="base">
              <a:buFont typeface="Arial" panose="020B0604020202020204" pitchFamily="34" charset="0"/>
              <a:buChar char="•"/>
            </a:pPr>
            <a:r>
              <a:rPr lang="en-GB" dirty="0"/>
              <a:t>Many techniques are available, make sure adequate training has been provided</a:t>
            </a:r>
          </a:p>
        </p:txBody>
      </p:sp>
      <p:pic>
        <p:nvPicPr>
          <p:cNvPr id="5124" name="Picture 4">
            <a:extLst>
              <a:ext uri="{FF2B5EF4-FFF2-40B4-BE49-F238E27FC236}">
                <a16:creationId xmlns:a16="http://schemas.microsoft.com/office/drawing/2014/main" id="{10CD807B-BFDF-66F8-1AAD-2414C52DFC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15" y="3429000"/>
            <a:ext cx="3957686" cy="335729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F0D0F685-208B-D1B1-72BD-6E8463BA01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5244" y="3428999"/>
            <a:ext cx="3362521" cy="3282461"/>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2">
            <a:extLst>
              <a:ext uri="{FF2B5EF4-FFF2-40B4-BE49-F238E27FC236}">
                <a16:creationId xmlns:a16="http://schemas.microsoft.com/office/drawing/2014/main" id="{71C2CFE1-9CDD-86FD-EA2E-9042747B51B0}"/>
              </a:ext>
            </a:extLst>
          </p:cNvPr>
          <p:cNvSpPr>
            <a:spLocks noGrp="1"/>
          </p:cNvSpPr>
          <p:nvPr>
            <p:ph type="ftr" sz="quarter" idx="11"/>
          </p:nvPr>
        </p:nvSpPr>
        <p:spPr>
          <a:xfrm>
            <a:off x="4038600" y="445022"/>
            <a:ext cx="7189378" cy="207010"/>
          </a:xfrm>
        </p:spPr>
        <p:txBody>
          <a:bodyPr/>
          <a:lstStyle/>
          <a:p>
            <a:r>
              <a:rPr lang="en-GB" dirty="0"/>
              <a:t>What Can Health Analytics Do for Us?</a:t>
            </a:r>
            <a:endParaRPr lang="en-US" b="1" dirty="0"/>
          </a:p>
        </p:txBody>
      </p:sp>
    </p:spTree>
    <p:extLst>
      <p:ext uri="{BB962C8B-B14F-4D97-AF65-F5344CB8AC3E}">
        <p14:creationId xmlns:p14="http://schemas.microsoft.com/office/powerpoint/2010/main" val="846382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6E032-A5E3-4C45-A4AE-79A6CE0CBC69}"/>
              </a:ext>
            </a:extLst>
          </p:cNvPr>
          <p:cNvSpPr>
            <a:spLocks noGrp="1"/>
          </p:cNvSpPr>
          <p:nvPr>
            <p:ph type="title"/>
          </p:nvPr>
        </p:nvSpPr>
        <p:spPr/>
        <p:txBody>
          <a:bodyPr/>
          <a:lstStyle/>
          <a:p>
            <a:r>
              <a:rPr lang="en-GB" dirty="0"/>
              <a:t>Intermission 1 - The Curse of Dimensionality</a:t>
            </a:r>
          </a:p>
        </p:txBody>
      </p:sp>
      <p:sp>
        <p:nvSpPr>
          <p:cNvPr id="4" name="Slide Number Placeholder 3">
            <a:extLst>
              <a:ext uri="{FF2B5EF4-FFF2-40B4-BE49-F238E27FC236}">
                <a16:creationId xmlns:a16="http://schemas.microsoft.com/office/drawing/2014/main" id="{8777EDF4-7334-4C29-9ED8-8FDD55942FF9}"/>
              </a:ext>
            </a:extLst>
          </p:cNvPr>
          <p:cNvSpPr>
            <a:spLocks noGrp="1"/>
          </p:cNvSpPr>
          <p:nvPr>
            <p:ph type="sldNum" sz="quarter" idx="12"/>
          </p:nvPr>
        </p:nvSpPr>
        <p:spPr/>
        <p:txBody>
          <a:bodyPr/>
          <a:lstStyle/>
          <a:p>
            <a:fld id="{DFCA9D46-5061-CB44-B974-7368B75C86DF}" type="slidenum">
              <a:rPr lang="en-US" smtClean="0"/>
              <a:pPr/>
              <a:t>12</a:t>
            </a:fld>
            <a:endParaRPr lang="en-US"/>
          </a:p>
        </p:txBody>
      </p:sp>
      <p:sp>
        <p:nvSpPr>
          <p:cNvPr id="5" name="Text Placeholder 4">
            <a:extLst>
              <a:ext uri="{FF2B5EF4-FFF2-40B4-BE49-F238E27FC236}">
                <a16:creationId xmlns:a16="http://schemas.microsoft.com/office/drawing/2014/main" id="{41842427-7A1B-4F17-A854-EA222779387D}"/>
              </a:ext>
            </a:extLst>
          </p:cNvPr>
          <p:cNvSpPr>
            <a:spLocks noGrp="1"/>
          </p:cNvSpPr>
          <p:nvPr>
            <p:ph type="body" sz="quarter" idx="13"/>
          </p:nvPr>
        </p:nvSpPr>
        <p:spPr>
          <a:xfrm>
            <a:off x="432000" y="2272977"/>
            <a:ext cx="6844568" cy="4140000"/>
          </a:xfrm>
        </p:spPr>
        <p:txBody>
          <a:bodyPr vert="horz" lIns="0" tIns="0" rIns="0" bIns="0" rtlCol="0" anchor="t">
            <a:normAutofit/>
          </a:bodyPr>
          <a:lstStyle/>
          <a:p>
            <a:pPr marL="342900" indent="-342900"/>
            <a:r>
              <a:rPr lang="en-GB" dirty="0"/>
              <a:t>Irrelevant attributes do not cancel each other out, they show up as spurious patterns. </a:t>
            </a:r>
          </a:p>
          <a:p>
            <a:r>
              <a:rPr lang="en-GB" dirty="0"/>
              <a:t>Adding more attributes may sound like a good idea, but it often results in worse-performing models</a:t>
            </a:r>
          </a:p>
          <a:p>
            <a:r>
              <a:rPr lang="en-GB" dirty="0"/>
              <a:t>We need to move away from the idea of big data to the idea of correct data</a:t>
            </a:r>
          </a:p>
        </p:txBody>
      </p:sp>
      <p:pic>
        <p:nvPicPr>
          <p:cNvPr id="6" name="Picture 6" descr="Chart, diagram, line chart&#10;&#10;Description automatically generated">
            <a:extLst>
              <a:ext uri="{FF2B5EF4-FFF2-40B4-BE49-F238E27FC236}">
                <a16:creationId xmlns:a16="http://schemas.microsoft.com/office/drawing/2014/main" id="{5FF5CE01-D6BC-7667-B064-D13A9692D5F9}"/>
              </a:ext>
            </a:extLst>
          </p:cNvPr>
          <p:cNvPicPr>
            <a:picLocks noChangeAspect="1"/>
          </p:cNvPicPr>
          <p:nvPr/>
        </p:nvPicPr>
        <p:blipFill rotWithShape="1">
          <a:blip r:embed="rId2"/>
          <a:srcRect r="283" b="18012"/>
          <a:stretch/>
        </p:blipFill>
        <p:spPr>
          <a:xfrm>
            <a:off x="7156939" y="2023393"/>
            <a:ext cx="4596065" cy="3874720"/>
          </a:xfrm>
          <a:prstGeom prst="rect">
            <a:avLst/>
          </a:prstGeom>
        </p:spPr>
      </p:pic>
      <p:sp>
        <p:nvSpPr>
          <p:cNvPr id="7" name="Footer Placeholder 2">
            <a:extLst>
              <a:ext uri="{FF2B5EF4-FFF2-40B4-BE49-F238E27FC236}">
                <a16:creationId xmlns:a16="http://schemas.microsoft.com/office/drawing/2014/main" id="{A3CBB240-39FA-5F62-7928-A34396256519}"/>
              </a:ext>
            </a:extLst>
          </p:cNvPr>
          <p:cNvSpPr>
            <a:spLocks noGrp="1"/>
          </p:cNvSpPr>
          <p:nvPr>
            <p:ph type="ftr" sz="quarter" idx="11"/>
          </p:nvPr>
        </p:nvSpPr>
        <p:spPr>
          <a:xfrm>
            <a:off x="4038600" y="445022"/>
            <a:ext cx="7189378" cy="207010"/>
          </a:xfrm>
        </p:spPr>
        <p:txBody>
          <a:bodyPr/>
          <a:lstStyle/>
          <a:p>
            <a:r>
              <a:rPr lang="en-GB" dirty="0"/>
              <a:t>What Can Health Analytics Do for Us?</a:t>
            </a:r>
            <a:endParaRPr lang="en-US" b="1" dirty="0"/>
          </a:p>
        </p:txBody>
      </p:sp>
    </p:spTree>
    <p:extLst>
      <p:ext uri="{BB962C8B-B14F-4D97-AF65-F5344CB8AC3E}">
        <p14:creationId xmlns:p14="http://schemas.microsoft.com/office/powerpoint/2010/main" val="53557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000CA-5B04-4632-B50E-1364717094F1}"/>
              </a:ext>
            </a:extLst>
          </p:cNvPr>
          <p:cNvSpPr>
            <a:spLocks noGrp="1"/>
          </p:cNvSpPr>
          <p:nvPr>
            <p:ph type="title"/>
          </p:nvPr>
        </p:nvSpPr>
        <p:spPr/>
        <p:txBody>
          <a:bodyPr>
            <a:normAutofit/>
          </a:bodyPr>
          <a:lstStyle/>
          <a:p>
            <a:r>
              <a:rPr lang="en-GB" dirty="0"/>
              <a:t>Example Technique – Risk Stratification</a:t>
            </a:r>
            <a:endParaRPr lang="en-GB" sz="1600" dirty="0"/>
          </a:p>
        </p:txBody>
      </p:sp>
      <p:sp>
        <p:nvSpPr>
          <p:cNvPr id="4" name="Slide Number Placeholder 3">
            <a:extLst>
              <a:ext uri="{FF2B5EF4-FFF2-40B4-BE49-F238E27FC236}">
                <a16:creationId xmlns:a16="http://schemas.microsoft.com/office/drawing/2014/main" id="{E1E4D2D6-4D68-4545-B33D-01C0A595DBAC}"/>
              </a:ext>
            </a:extLst>
          </p:cNvPr>
          <p:cNvSpPr>
            <a:spLocks noGrp="1"/>
          </p:cNvSpPr>
          <p:nvPr>
            <p:ph type="sldNum" sz="quarter" idx="12"/>
          </p:nvPr>
        </p:nvSpPr>
        <p:spPr/>
        <p:txBody>
          <a:bodyPr/>
          <a:lstStyle/>
          <a:p>
            <a:fld id="{DFCA9D46-5061-CB44-B974-7368B75C86DF}" type="slidenum">
              <a:rPr lang="en-US" smtClean="0"/>
              <a:pPr/>
              <a:t>13</a:t>
            </a:fld>
            <a:endParaRPr lang="en-US" dirty="0"/>
          </a:p>
        </p:txBody>
      </p:sp>
      <p:sp>
        <p:nvSpPr>
          <p:cNvPr id="5" name="Text Placeholder 9">
            <a:extLst>
              <a:ext uri="{FF2B5EF4-FFF2-40B4-BE49-F238E27FC236}">
                <a16:creationId xmlns:a16="http://schemas.microsoft.com/office/drawing/2014/main" id="{550A96EE-F4A3-7F52-4C07-E7A2188A28C8}"/>
              </a:ext>
            </a:extLst>
          </p:cNvPr>
          <p:cNvSpPr>
            <a:spLocks noGrp="1"/>
          </p:cNvSpPr>
          <p:nvPr>
            <p:ph type="body" sz="quarter" idx="13"/>
          </p:nvPr>
        </p:nvSpPr>
        <p:spPr>
          <a:xfrm>
            <a:off x="432001" y="2423897"/>
            <a:ext cx="4771596" cy="4234355"/>
          </a:xfrm>
        </p:spPr>
        <p:txBody>
          <a:bodyPr>
            <a:normAutofit/>
          </a:bodyPr>
          <a:lstStyle/>
          <a:p>
            <a:pPr fontAlgn="base"/>
            <a:r>
              <a:rPr lang="en-GB" dirty="0"/>
              <a:t>The goal of risk stratification is to segment patients into distinct groups of similar complexity and care needs</a:t>
            </a:r>
          </a:p>
          <a:p>
            <a:pPr algn="l" rtl="0" fontAlgn="base">
              <a:buFont typeface="Arial" panose="020B0604020202020204" pitchFamily="34" charset="0"/>
              <a:buChar char="•"/>
            </a:pPr>
            <a:r>
              <a:rPr lang="en-GB" dirty="0"/>
              <a:t>Risk stratification enables providers to identify the right level of care and services for distinct subgroups of patients</a:t>
            </a:r>
          </a:p>
          <a:p>
            <a:pPr algn="l" rtl="0" fontAlgn="base">
              <a:buFont typeface="Arial" panose="020B0604020202020204" pitchFamily="34" charset="0"/>
              <a:buChar char="•"/>
            </a:pPr>
            <a:r>
              <a:rPr lang="en-GB" dirty="0"/>
              <a:t>At the individual level, a patient's risk category is the first step towards planning, developing, and implementing a personalised care plan</a:t>
            </a:r>
          </a:p>
        </p:txBody>
      </p:sp>
      <p:pic>
        <p:nvPicPr>
          <p:cNvPr id="6155" name="Picture 11">
            <a:extLst>
              <a:ext uri="{FF2B5EF4-FFF2-40B4-BE49-F238E27FC236}">
                <a16:creationId xmlns:a16="http://schemas.microsoft.com/office/drawing/2014/main" id="{542109F3-4E17-D29E-2845-9F1ECC1C3F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5373" y="2423897"/>
            <a:ext cx="5705475" cy="398145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2">
            <a:extLst>
              <a:ext uri="{FF2B5EF4-FFF2-40B4-BE49-F238E27FC236}">
                <a16:creationId xmlns:a16="http://schemas.microsoft.com/office/drawing/2014/main" id="{D9A957C4-4751-5B3D-D255-48F6E450E874}"/>
              </a:ext>
            </a:extLst>
          </p:cNvPr>
          <p:cNvSpPr>
            <a:spLocks noGrp="1"/>
          </p:cNvSpPr>
          <p:nvPr>
            <p:ph type="ftr" sz="quarter" idx="11"/>
          </p:nvPr>
        </p:nvSpPr>
        <p:spPr>
          <a:xfrm>
            <a:off x="4038600" y="445022"/>
            <a:ext cx="7189378" cy="207010"/>
          </a:xfrm>
        </p:spPr>
        <p:txBody>
          <a:bodyPr/>
          <a:lstStyle/>
          <a:p>
            <a:r>
              <a:rPr lang="en-GB" dirty="0"/>
              <a:t>What Can Health Analytics Do for Us?</a:t>
            </a:r>
            <a:endParaRPr lang="en-US" b="1" dirty="0"/>
          </a:p>
        </p:txBody>
      </p:sp>
    </p:spTree>
    <p:extLst>
      <p:ext uri="{BB962C8B-B14F-4D97-AF65-F5344CB8AC3E}">
        <p14:creationId xmlns:p14="http://schemas.microsoft.com/office/powerpoint/2010/main" val="228878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E2BB9-B71B-4581-B2AB-84D5ECCF401B}"/>
              </a:ext>
            </a:extLst>
          </p:cNvPr>
          <p:cNvSpPr>
            <a:spLocks noGrp="1"/>
          </p:cNvSpPr>
          <p:nvPr>
            <p:ph type="title"/>
          </p:nvPr>
        </p:nvSpPr>
        <p:spPr/>
        <p:txBody>
          <a:bodyPr/>
          <a:lstStyle/>
          <a:p>
            <a:r>
              <a:rPr lang="en-GB" dirty="0"/>
              <a:t>Risk Stratification – Models</a:t>
            </a:r>
          </a:p>
        </p:txBody>
      </p:sp>
      <p:sp>
        <p:nvSpPr>
          <p:cNvPr id="4" name="Slide Number Placeholder 3">
            <a:extLst>
              <a:ext uri="{FF2B5EF4-FFF2-40B4-BE49-F238E27FC236}">
                <a16:creationId xmlns:a16="http://schemas.microsoft.com/office/drawing/2014/main" id="{04297EB6-1E0D-4B7D-BE19-B386262EF0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A9D46-5061-CB44-B974-7368B75C86DF}" type="slidenum">
              <a:rPr kumimoji="0" lang="en-US" sz="1200" b="0" i="0" u="none" strike="noStrike" kern="1200" cap="none" spc="0" normalizeH="0" baseline="0" noProof="0" smtClean="0">
                <a:ln>
                  <a:noFill/>
                </a:ln>
                <a:solidFill>
                  <a:srgbClr val="282828">
                    <a:lumMod val="75000"/>
                    <a:lumOff val="2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282828">
                  <a:lumMod val="75000"/>
                  <a:lumOff val="25000"/>
                </a:srgbClr>
              </a:solidFill>
              <a:effectLst/>
              <a:uLnTx/>
              <a:uFillTx/>
              <a:latin typeface="Arial" panose="020B0604020202020204"/>
              <a:ea typeface="+mn-ea"/>
              <a:cs typeface="+mn-cs"/>
            </a:endParaRPr>
          </a:p>
        </p:txBody>
      </p:sp>
      <p:pic>
        <p:nvPicPr>
          <p:cNvPr id="5" name="Picture 7" descr="A picture containing diagram&#10;&#10;Description automatically generated">
            <a:extLst>
              <a:ext uri="{FF2B5EF4-FFF2-40B4-BE49-F238E27FC236}">
                <a16:creationId xmlns:a16="http://schemas.microsoft.com/office/drawing/2014/main" id="{A94C72A0-A319-A601-8C0A-E70D6430D288}"/>
              </a:ext>
            </a:extLst>
          </p:cNvPr>
          <p:cNvPicPr>
            <a:picLocks noChangeAspect="1"/>
          </p:cNvPicPr>
          <p:nvPr/>
        </p:nvPicPr>
        <p:blipFill>
          <a:blip r:embed="rId2"/>
          <a:stretch>
            <a:fillRect/>
          </a:stretch>
        </p:blipFill>
        <p:spPr>
          <a:xfrm>
            <a:off x="432000" y="1971689"/>
            <a:ext cx="3692587" cy="2807701"/>
          </a:xfrm>
          <a:prstGeom prst="rect">
            <a:avLst/>
          </a:prstGeom>
        </p:spPr>
      </p:pic>
      <p:pic>
        <p:nvPicPr>
          <p:cNvPr id="7170" name="Picture 2">
            <a:extLst>
              <a:ext uri="{FF2B5EF4-FFF2-40B4-BE49-F238E27FC236}">
                <a16:creationId xmlns:a16="http://schemas.microsoft.com/office/drawing/2014/main" id="{A87C4732-5674-0D98-6E6E-2210815132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6985" y="1971689"/>
            <a:ext cx="2057193" cy="327904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121DF290-AEE1-8A38-F71A-9EA9FF3F35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0972" y="1971689"/>
            <a:ext cx="5101678" cy="261916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40E69A0D-84E2-83B2-DB9F-0855AFDDC8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3289" y="4824167"/>
            <a:ext cx="3924300" cy="1666875"/>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8206F148-8E63-9183-529C-6B95ABA0334C}"/>
              </a:ext>
            </a:extLst>
          </p:cNvPr>
          <p:cNvSpPr>
            <a:spLocks noGrp="1"/>
          </p:cNvSpPr>
          <p:nvPr>
            <p:ph type="ftr" sz="quarter" idx="11"/>
          </p:nvPr>
        </p:nvSpPr>
        <p:spPr>
          <a:xfrm>
            <a:off x="4038600" y="445022"/>
            <a:ext cx="7189378" cy="207010"/>
          </a:xfrm>
        </p:spPr>
        <p:txBody>
          <a:bodyPr/>
          <a:lstStyle/>
          <a:p>
            <a:r>
              <a:rPr lang="en-GB" dirty="0"/>
              <a:t>What Can Health Analytics Do for Us?</a:t>
            </a:r>
            <a:endParaRPr lang="en-US" b="1" dirty="0"/>
          </a:p>
        </p:txBody>
      </p:sp>
    </p:spTree>
    <p:extLst>
      <p:ext uri="{BB962C8B-B14F-4D97-AF65-F5344CB8AC3E}">
        <p14:creationId xmlns:p14="http://schemas.microsoft.com/office/powerpoint/2010/main" val="2180638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000CA-5B04-4632-B50E-1364717094F1}"/>
              </a:ext>
            </a:extLst>
          </p:cNvPr>
          <p:cNvSpPr>
            <a:spLocks noGrp="1"/>
          </p:cNvSpPr>
          <p:nvPr>
            <p:ph type="title"/>
          </p:nvPr>
        </p:nvSpPr>
        <p:spPr/>
        <p:txBody>
          <a:bodyPr>
            <a:normAutofit/>
          </a:bodyPr>
          <a:lstStyle/>
          <a:p>
            <a:r>
              <a:rPr lang="en-GB" dirty="0"/>
              <a:t>Risk Stratification – We Got This All Wrong</a:t>
            </a:r>
          </a:p>
        </p:txBody>
      </p:sp>
      <p:sp>
        <p:nvSpPr>
          <p:cNvPr id="4" name="Slide Number Placeholder 3">
            <a:extLst>
              <a:ext uri="{FF2B5EF4-FFF2-40B4-BE49-F238E27FC236}">
                <a16:creationId xmlns:a16="http://schemas.microsoft.com/office/drawing/2014/main" id="{E1E4D2D6-4D68-4545-B33D-01C0A595DBAC}"/>
              </a:ext>
            </a:extLst>
          </p:cNvPr>
          <p:cNvSpPr>
            <a:spLocks noGrp="1"/>
          </p:cNvSpPr>
          <p:nvPr>
            <p:ph type="sldNum" sz="quarter" idx="12"/>
          </p:nvPr>
        </p:nvSpPr>
        <p:spPr/>
        <p:txBody>
          <a:bodyPr/>
          <a:lstStyle/>
          <a:p>
            <a:fld id="{DFCA9D46-5061-CB44-B974-7368B75C86DF}" type="slidenum">
              <a:rPr lang="en-US" smtClean="0"/>
              <a:pPr/>
              <a:t>15</a:t>
            </a:fld>
            <a:endParaRPr lang="en-US" dirty="0"/>
          </a:p>
        </p:txBody>
      </p:sp>
      <p:sp>
        <p:nvSpPr>
          <p:cNvPr id="8" name="Text Placeholder 9">
            <a:extLst>
              <a:ext uri="{FF2B5EF4-FFF2-40B4-BE49-F238E27FC236}">
                <a16:creationId xmlns:a16="http://schemas.microsoft.com/office/drawing/2014/main" id="{6BB24064-3A50-8C47-6C39-7D8B2A24A223}"/>
              </a:ext>
            </a:extLst>
          </p:cNvPr>
          <p:cNvSpPr>
            <a:spLocks noGrp="1"/>
          </p:cNvSpPr>
          <p:nvPr>
            <p:ph type="body" sz="quarter" idx="13"/>
          </p:nvPr>
        </p:nvSpPr>
        <p:spPr>
          <a:xfrm>
            <a:off x="432000" y="2272977"/>
            <a:ext cx="5254425" cy="4140000"/>
          </a:xfrm>
        </p:spPr>
        <p:txBody>
          <a:bodyPr>
            <a:normAutofit/>
          </a:bodyPr>
          <a:lstStyle/>
          <a:p>
            <a:r>
              <a:rPr lang="en-GB" dirty="0"/>
              <a:t>Instinct: to put a lot of resources towards the patients at highest risk</a:t>
            </a:r>
          </a:p>
          <a:p>
            <a:r>
              <a:rPr lang="en-GB" dirty="0"/>
              <a:t>Practice shows this doesn’t work</a:t>
            </a:r>
          </a:p>
          <a:p>
            <a:r>
              <a:rPr lang="en-GB" dirty="0"/>
              <a:t>What’s the missing piece of the puzzle?</a:t>
            </a:r>
          </a:p>
        </p:txBody>
      </p:sp>
      <p:pic>
        <p:nvPicPr>
          <p:cNvPr id="8194" name="Picture 2">
            <a:extLst>
              <a:ext uri="{FF2B5EF4-FFF2-40B4-BE49-F238E27FC236}">
                <a16:creationId xmlns:a16="http://schemas.microsoft.com/office/drawing/2014/main" id="{71D7A787-53FF-07D6-A312-1989244F78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6451" y="2101904"/>
            <a:ext cx="5873550" cy="4482146"/>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2">
            <a:extLst>
              <a:ext uri="{FF2B5EF4-FFF2-40B4-BE49-F238E27FC236}">
                <a16:creationId xmlns:a16="http://schemas.microsoft.com/office/drawing/2014/main" id="{FD15E2D6-6694-4F89-BAA6-CC7237AEC009}"/>
              </a:ext>
            </a:extLst>
          </p:cNvPr>
          <p:cNvSpPr>
            <a:spLocks noGrp="1"/>
          </p:cNvSpPr>
          <p:nvPr>
            <p:ph type="ftr" sz="quarter" idx="11"/>
          </p:nvPr>
        </p:nvSpPr>
        <p:spPr>
          <a:xfrm>
            <a:off x="4038600" y="445022"/>
            <a:ext cx="7189378" cy="207010"/>
          </a:xfrm>
        </p:spPr>
        <p:txBody>
          <a:bodyPr/>
          <a:lstStyle/>
          <a:p>
            <a:r>
              <a:rPr lang="en-GB" dirty="0"/>
              <a:t>What Can Health Analytics Do for Us?</a:t>
            </a:r>
            <a:endParaRPr lang="en-US" b="1" dirty="0"/>
          </a:p>
        </p:txBody>
      </p:sp>
    </p:spTree>
    <p:extLst>
      <p:ext uri="{BB962C8B-B14F-4D97-AF65-F5344CB8AC3E}">
        <p14:creationId xmlns:p14="http://schemas.microsoft.com/office/powerpoint/2010/main" val="2207212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000CA-5B04-4632-B50E-1364717094F1}"/>
              </a:ext>
            </a:extLst>
          </p:cNvPr>
          <p:cNvSpPr>
            <a:spLocks noGrp="1"/>
          </p:cNvSpPr>
          <p:nvPr>
            <p:ph type="title"/>
          </p:nvPr>
        </p:nvSpPr>
        <p:spPr/>
        <p:txBody>
          <a:bodyPr>
            <a:normAutofit/>
          </a:bodyPr>
          <a:lstStyle/>
          <a:p>
            <a:r>
              <a:rPr lang="en-GB" dirty="0"/>
              <a:t>Example Technique – </a:t>
            </a:r>
            <a:r>
              <a:rPr lang="en-GB" dirty="0" err="1"/>
              <a:t>Impactibility</a:t>
            </a:r>
            <a:r>
              <a:rPr lang="en-GB" dirty="0"/>
              <a:t> Modelling</a:t>
            </a:r>
            <a:endParaRPr lang="en-GB" sz="1600" dirty="0"/>
          </a:p>
        </p:txBody>
      </p:sp>
      <p:sp>
        <p:nvSpPr>
          <p:cNvPr id="4" name="Slide Number Placeholder 3">
            <a:extLst>
              <a:ext uri="{FF2B5EF4-FFF2-40B4-BE49-F238E27FC236}">
                <a16:creationId xmlns:a16="http://schemas.microsoft.com/office/drawing/2014/main" id="{E1E4D2D6-4D68-4545-B33D-01C0A595DBAC}"/>
              </a:ext>
            </a:extLst>
          </p:cNvPr>
          <p:cNvSpPr>
            <a:spLocks noGrp="1"/>
          </p:cNvSpPr>
          <p:nvPr>
            <p:ph type="sldNum" sz="quarter" idx="12"/>
          </p:nvPr>
        </p:nvSpPr>
        <p:spPr/>
        <p:txBody>
          <a:bodyPr/>
          <a:lstStyle/>
          <a:p>
            <a:fld id="{DFCA9D46-5061-CB44-B974-7368B75C86DF}" type="slidenum">
              <a:rPr lang="en-US" smtClean="0"/>
              <a:pPr/>
              <a:t>16</a:t>
            </a:fld>
            <a:endParaRPr lang="en-US" dirty="0"/>
          </a:p>
        </p:txBody>
      </p:sp>
      <p:sp>
        <p:nvSpPr>
          <p:cNvPr id="5" name="Text Placeholder 9">
            <a:extLst>
              <a:ext uri="{FF2B5EF4-FFF2-40B4-BE49-F238E27FC236}">
                <a16:creationId xmlns:a16="http://schemas.microsoft.com/office/drawing/2014/main" id="{550A96EE-F4A3-7F52-4C07-E7A2188A28C8}"/>
              </a:ext>
            </a:extLst>
          </p:cNvPr>
          <p:cNvSpPr>
            <a:spLocks noGrp="1"/>
          </p:cNvSpPr>
          <p:nvPr>
            <p:ph type="body" sz="quarter" idx="13"/>
          </p:nvPr>
        </p:nvSpPr>
        <p:spPr>
          <a:xfrm>
            <a:off x="432000" y="2423897"/>
            <a:ext cx="11318847" cy="4234355"/>
          </a:xfrm>
        </p:spPr>
        <p:txBody>
          <a:bodyPr>
            <a:normAutofit/>
          </a:bodyPr>
          <a:lstStyle/>
          <a:p>
            <a:pPr algn="l" rtl="0" fontAlgn="base">
              <a:buFont typeface="Arial" panose="020B0604020202020204" pitchFamily="34" charset="0"/>
              <a:buChar char="•"/>
            </a:pPr>
            <a:r>
              <a:rPr lang="en-GB" dirty="0">
                <a:solidFill>
                  <a:srgbClr val="282828"/>
                </a:solidFill>
                <a:latin typeface="Arial" panose="020B0604020202020204" pitchFamily="34" charset="0"/>
              </a:rPr>
              <a:t>The challenge is to identify which intervention(s) are most likely to succeed for an individual based on their wider circumstances and how those interventions may be delivered in a way that is most likely to achieve a positive outcome</a:t>
            </a:r>
            <a:endParaRPr lang="en-US" i="0" dirty="0">
              <a:solidFill>
                <a:srgbClr val="282828"/>
              </a:solidFill>
              <a:effectLst/>
              <a:latin typeface="Arial" panose="020B0604020202020204" pitchFamily="34" charset="0"/>
            </a:endParaRPr>
          </a:p>
        </p:txBody>
      </p:sp>
      <p:pic>
        <p:nvPicPr>
          <p:cNvPr id="10242" name="Picture 2" descr="Marketing Your Small Business - Doing What Works | Sherpa Business : Sherpa  Business Development">
            <a:extLst>
              <a:ext uri="{FF2B5EF4-FFF2-40B4-BE49-F238E27FC236}">
                <a16:creationId xmlns:a16="http://schemas.microsoft.com/office/drawing/2014/main" id="{C9D8CA20-D12E-25C1-1B0F-D2E4E3876B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994" b="11690"/>
          <a:stretch/>
        </p:blipFill>
        <p:spPr bwMode="auto">
          <a:xfrm>
            <a:off x="2453240" y="3487918"/>
            <a:ext cx="7276365" cy="3233394"/>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2">
            <a:extLst>
              <a:ext uri="{FF2B5EF4-FFF2-40B4-BE49-F238E27FC236}">
                <a16:creationId xmlns:a16="http://schemas.microsoft.com/office/drawing/2014/main" id="{EFFEBED2-D762-B4F9-F1D5-BEF68C0A3AE1}"/>
              </a:ext>
            </a:extLst>
          </p:cNvPr>
          <p:cNvSpPr>
            <a:spLocks noGrp="1"/>
          </p:cNvSpPr>
          <p:nvPr>
            <p:ph type="ftr" sz="quarter" idx="11"/>
          </p:nvPr>
        </p:nvSpPr>
        <p:spPr>
          <a:xfrm>
            <a:off x="4038600" y="445022"/>
            <a:ext cx="7189378" cy="207010"/>
          </a:xfrm>
        </p:spPr>
        <p:txBody>
          <a:bodyPr/>
          <a:lstStyle/>
          <a:p>
            <a:r>
              <a:rPr lang="en-GB" dirty="0"/>
              <a:t>What Can Health Analytics Do for Us?</a:t>
            </a:r>
            <a:endParaRPr lang="en-US" b="1" dirty="0"/>
          </a:p>
        </p:txBody>
      </p:sp>
    </p:spTree>
    <p:extLst>
      <p:ext uri="{BB962C8B-B14F-4D97-AF65-F5344CB8AC3E}">
        <p14:creationId xmlns:p14="http://schemas.microsoft.com/office/powerpoint/2010/main" val="4187839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000CA-5B04-4632-B50E-1364717094F1}"/>
              </a:ext>
            </a:extLst>
          </p:cNvPr>
          <p:cNvSpPr>
            <a:spLocks noGrp="1"/>
          </p:cNvSpPr>
          <p:nvPr>
            <p:ph type="title"/>
          </p:nvPr>
        </p:nvSpPr>
        <p:spPr/>
        <p:txBody>
          <a:bodyPr>
            <a:normAutofit/>
          </a:bodyPr>
          <a:lstStyle/>
          <a:p>
            <a:r>
              <a:rPr lang="en-GB" dirty="0" err="1"/>
              <a:t>Impactibility</a:t>
            </a:r>
            <a:r>
              <a:rPr lang="en-GB" dirty="0"/>
              <a:t> Modelling - Definitions</a:t>
            </a:r>
            <a:endParaRPr lang="en-GB" sz="1600" dirty="0"/>
          </a:p>
        </p:txBody>
      </p:sp>
      <p:sp>
        <p:nvSpPr>
          <p:cNvPr id="4" name="Slide Number Placeholder 3">
            <a:extLst>
              <a:ext uri="{FF2B5EF4-FFF2-40B4-BE49-F238E27FC236}">
                <a16:creationId xmlns:a16="http://schemas.microsoft.com/office/drawing/2014/main" id="{E1E4D2D6-4D68-4545-B33D-01C0A595DBAC}"/>
              </a:ext>
            </a:extLst>
          </p:cNvPr>
          <p:cNvSpPr>
            <a:spLocks noGrp="1"/>
          </p:cNvSpPr>
          <p:nvPr>
            <p:ph type="sldNum" sz="quarter" idx="12"/>
          </p:nvPr>
        </p:nvSpPr>
        <p:spPr/>
        <p:txBody>
          <a:bodyPr/>
          <a:lstStyle/>
          <a:p>
            <a:fld id="{DFCA9D46-5061-CB44-B974-7368B75C86DF}" type="slidenum">
              <a:rPr lang="en-US" smtClean="0"/>
              <a:pPr/>
              <a:t>17</a:t>
            </a:fld>
            <a:endParaRPr lang="en-US" dirty="0"/>
          </a:p>
        </p:txBody>
      </p:sp>
      <p:sp>
        <p:nvSpPr>
          <p:cNvPr id="5" name="Text Placeholder 9">
            <a:extLst>
              <a:ext uri="{FF2B5EF4-FFF2-40B4-BE49-F238E27FC236}">
                <a16:creationId xmlns:a16="http://schemas.microsoft.com/office/drawing/2014/main" id="{550A96EE-F4A3-7F52-4C07-E7A2188A28C8}"/>
              </a:ext>
            </a:extLst>
          </p:cNvPr>
          <p:cNvSpPr>
            <a:spLocks noGrp="1"/>
          </p:cNvSpPr>
          <p:nvPr>
            <p:ph type="body" sz="quarter" idx="13"/>
          </p:nvPr>
        </p:nvSpPr>
        <p:spPr>
          <a:xfrm>
            <a:off x="432000" y="2423897"/>
            <a:ext cx="2839101" cy="4234355"/>
          </a:xfrm>
        </p:spPr>
        <p:txBody>
          <a:bodyPr>
            <a:normAutofit/>
          </a:bodyPr>
          <a:lstStyle/>
          <a:p>
            <a:pPr algn="l" rtl="0" fontAlgn="base">
              <a:buFont typeface="Arial" panose="020B0604020202020204" pitchFamily="34" charset="0"/>
              <a:buChar char="•"/>
            </a:pPr>
            <a:r>
              <a:rPr lang="en-GB" dirty="0" err="1">
                <a:solidFill>
                  <a:srgbClr val="282828"/>
                </a:solidFill>
                <a:latin typeface="Arial" panose="020B0604020202020204" pitchFamily="34" charset="0"/>
              </a:rPr>
              <a:t>Impactibility</a:t>
            </a:r>
            <a:r>
              <a:rPr lang="en-GB" dirty="0">
                <a:solidFill>
                  <a:srgbClr val="282828"/>
                </a:solidFill>
                <a:latin typeface="Arial" panose="020B0604020202020204" pitchFamily="34" charset="0"/>
              </a:rPr>
              <a:t> is the likelihood that a patient will respond to an intervention and be willing to take part</a:t>
            </a:r>
          </a:p>
          <a:p>
            <a:pPr algn="l" rtl="0" fontAlgn="base">
              <a:buFont typeface="Arial" panose="020B0604020202020204" pitchFamily="34" charset="0"/>
              <a:buChar char="•"/>
            </a:pPr>
            <a:r>
              <a:rPr lang="en-GB" dirty="0">
                <a:solidFill>
                  <a:srgbClr val="282828"/>
                </a:solidFill>
                <a:latin typeface="Arial" panose="020B0604020202020204" pitchFamily="34" charset="0"/>
              </a:rPr>
              <a:t>​</a:t>
            </a:r>
            <a:r>
              <a:rPr lang="en-GB" dirty="0" err="1">
                <a:solidFill>
                  <a:srgbClr val="282828"/>
                </a:solidFill>
                <a:latin typeface="Arial" panose="020B0604020202020204" pitchFamily="34" charset="0"/>
              </a:rPr>
              <a:t>Impactibility</a:t>
            </a:r>
            <a:r>
              <a:rPr lang="en-GB" dirty="0">
                <a:solidFill>
                  <a:srgbClr val="282828"/>
                </a:solidFill>
                <a:latin typeface="Arial" panose="020B0604020202020204" pitchFamily="34" charset="0"/>
              </a:rPr>
              <a:t> analysis is a method of evaluating health interventions by measuring patients’ responsiveness to said interventions</a:t>
            </a:r>
          </a:p>
          <a:p>
            <a:pPr algn="l" rtl="0" fontAlgn="base">
              <a:buFont typeface="Arial" panose="020B0604020202020204" pitchFamily="34" charset="0"/>
              <a:buChar char="•"/>
            </a:pPr>
            <a:endParaRPr lang="en-GB" i="0" u="none" strike="noStrike" dirty="0">
              <a:solidFill>
                <a:srgbClr val="282828"/>
              </a:solidFill>
              <a:effectLst/>
              <a:latin typeface="Arial" panose="020B0604020202020204" pitchFamily="34" charset="0"/>
            </a:endParaRPr>
          </a:p>
          <a:p>
            <a:pPr algn="l" rtl="0" fontAlgn="base">
              <a:buFont typeface="Arial" panose="020B0604020202020204" pitchFamily="34" charset="0"/>
              <a:buChar char="•"/>
            </a:pPr>
            <a:endParaRPr lang="en-US" i="0" dirty="0">
              <a:solidFill>
                <a:srgbClr val="282828"/>
              </a:solidFill>
              <a:effectLst/>
              <a:latin typeface="Arial" panose="020B0604020202020204" pitchFamily="34" charset="0"/>
            </a:endParaRPr>
          </a:p>
        </p:txBody>
      </p:sp>
      <p:pic>
        <p:nvPicPr>
          <p:cNvPr id="9218" name="Picture 2" descr="Bridging the impactibility gap in population health management: a  systematic review | BMJ Open">
            <a:extLst>
              <a:ext uri="{FF2B5EF4-FFF2-40B4-BE49-F238E27FC236}">
                <a16:creationId xmlns:a16="http://schemas.microsoft.com/office/drawing/2014/main" id="{40E34639-79CF-6675-0483-092B58D8F9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3832" y="2329628"/>
            <a:ext cx="8146168" cy="3920343"/>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2">
            <a:extLst>
              <a:ext uri="{FF2B5EF4-FFF2-40B4-BE49-F238E27FC236}">
                <a16:creationId xmlns:a16="http://schemas.microsoft.com/office/drawing/2014/main" id="{124969E3-AADF-8B3B-13EA-42AE5D99890A}"/>
              </a:ext>
            </a:extLst>
          </p:cNvPr>
          <p:cNvSpPr>
            <a:spLocks noGrp="1"/>
          </p:cNvSpPr>
          <p:nvPr>
            <p:ph type="ftr" sz="quarter" idx="11"/>
          </p:nvPr>
        </p:nvSpPr>
        <p:spPr>
          <a:xfrm>
            <a:off x="4038600" y="445022"/>
            <a:ext cx="7189378" cy="207010"/>
          </a:xfrm>
        </p:spPr>
        <p:txBody>
          <a:bodyPr/>
          <a:lstStyle/>
          <a:p>
            <a:r>
              <a:rPr lang="en-GB" dirty="0"/>
              <a:t>What Can Health Analytics Do for Us?</a:t>
            </a:r>
            <a:endParaRPr lang="en-US" b="1" dirty="0"/>
          </a:p>
        </p:txBody>
      </p:sp>
    </p:spTree>
    <p:extLst>
      <p:ext uri="{BB962C8B-B14F-4D97-AF65-F5344CB8AC3E}">
        <p14:creationId xmlns:p14="http://schemas.microsoft.com/office/powerpoint/2010/main" val="2781705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9F5EF-2F0F-1948-B9E0-54B683FE8B58}"/>
              </a:ext>
            </a:extLst>
          </p:cNvPr>
          <p:cNvSpPr>
            <a:spLocks noGrp="1"/>
          </p:cNvSpPr>
          <p:nvPr>
            <p:ph type="title"/>
          </p:nvPr>
        </p:nvSpPr>
        <p:spPr/>
        <p:txBody>
          <a:bodyPr>
            <a:normAutofit/>
          </a:bodyPr>
          <a:lstStyle/>
          <a:p>
            <a:r>
              <a:rPr lang="en-US" dirty="0"/>
              <a:t>Intermission 2 – Universal Proportionalism</a:t>
            </a:r>
          </a:p>
        </p:txBody>
      </p:sp>
      <p:sp>
        <p:nvSpPr>
          <p:cNvPr id="3" name="Content Placeholder 2">
            <a:extLst>
              <a:ext uri="{FF2B5EF4-FFF2-40B4-BE49-F238E27FC236}">
                <a16:creationId xmlns:a16="http://schemas.microsoft.com/office/drawing/2014/main" id="{BB9AE729-6389-8840-B5E1-8DED653F84FB}"/>
              </a:ext>
            </a:extLst>
          </p:cNvPr>
          <p:cNvSpPr>
            <a:spLocks noGrp="1"/>
          </p:cNvSpPr>
          <p:nvPr>
            <p:ph type="body" sz="quarter" idx="13"/>
          </p:nvPr>
        </p:nvSpPr>
        <p:spPr>
          <a:xfrm>
            <a:off x="432000" y="2272977"/>
            <a:ext cx="11318847" cy="4140000"/>
          </a:xfrm>
        </p:spPr>
        <p:txBody>
          <a:bodyPr>
            <a:normAutofit/>
          </a:bodyPr>
          <a:lstStyle/>
          <a:p>
            <a:r>
              <a:rPr lang="en-GB" dirty="0" err="1">
                <a:solidFill>
                  <a:schemeClr val="tx1"/>
                </a:solidFill>
                <a:latin typeface="Arial" panose="020B0604020202020204" pitchFamily="34" charset="0"/>
                <a:cs typeface="Arial" panose="020B0604020202020204" pitchFamily="34" charset="0"/>
              </a:rPr>
              <a:t>Impa</a:t>
            </a:r>
            <a:r>
              <a:rPr lang="en-GB" dirty="0" err="1">
                <a:latin typeface="Arial" panose="020B0604020202020204" pitchFamily="34" charset="0"/>
                <a:cs typeface="Arial" panose="020B0604020202020204" pitchFamily="34" charset="0"/>
              </a:rPr>
              <a:t>ctibility</a:t>
            </a:r>
            <a:r>
              <a:rPr lang="en-GB" dirty="0">
                <a:latin typeface="Arial" panose="020B0604020202020204" pitchFamily="34" charset="0"/>
                <a:cs typeface="Arial" panose="020B0604020202020204" pitchFamily="34" charset="0"/>
              </a:rPr>
              <a:t> can be used in different ways depending on the approach to healthcare funding</a:t>
            </a:r>
          </a:p>
          <a:p>
            <a:r>
              <a:rPr lang="en-GB" dirty="0">
                <a:solidFill>
                  <a:schemeClr val="tx1"/>
                </a:solidFill>
              </a:rPr>
              <a:t>Proportionate universalism is the resourcing and delivering of universal services at a scale and intensity proportionate to the degree of need</a:t>
            </a:r>
          </a:p>
          <a:p>
            <a:r>
              <a:rPr lang="en-GB" dirty="0">
                <a:solidFill>
                  <a:schemeClr val="tx1"/>
                </a:solidFill>
              </a:rPr>
              <a:t>Services are therefore universally available, not only for the most disadvantaged, and are able to respond to the level of presenting need</a:t>
            </a:r>
            <a:r>
              <a:rPr lang="en-US" dirty="0"/>
              <a:t> [source: Public Health Scotland]</a:t>
            </a:r>
            <a:endParaRPr lang="en-GB" dirty="0">
              <a:solidFill>
                <a:schemeClr val="tx1"/>
              </a:solidFill>
            </a:endParaRPr>
          </a:p>
        </p:txBody>
      </p:sp>
      <p:sp>
        <p:nvSpPr>
          <p:cNvPr id="4" name="Slide Number Placeholder 3">
            <a:extLst>
              <a:ext uri="{FF2B5EF4-FFF2-40B4-BE49-F238E27FC236}">
                <a16:creationId xmlns:a16="http://schemas.microsoft.com/office/drawing/2014/main" id="{13F65D9D-9BA6-4083-9EA1-2B04AE18B6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A9D46-5061-CB44-B974-7368B75C86DF}" type="slidenum">
              <a:rPr kumimoji="0" lang="en-US" sz="1200" b="0" i="0" u="none" strike="noStrike" kern="1200" cap="none" spc="0" normalizeH="0" baseline="0" noProof="0" smtClean="0">
                <a:ln>
                  <a:noFill/>
                </a:ln>
                <a:solidFill>
                  <a:srgbClr val="282828">
                    <a:lumMod val="75000"/>
                    <a:lumOff val="2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282828">
                  <a:lumMod val="75000"/>
                  <a:lumOff val="25000"/>
                </a:srgbClr>
              </a:solidFill>
              <a:effectLst/>
              <a:uLnTx/>
              <a:uFillTx/>
              <a:latin typeface="Arial" panose="020B0604020202020204"/>
              <a:ea typeface="+mn-ea"/>
              <a:cs typeface="+mn-cs"/>
            </a:endParaRPr>
          </a:p>
        </p:txBody>
      </p:sp>
      <p:sp>
        <p:nvSpPr>
          <p:cNvPr id="6" name="Footer Placeholder 2">
            <a:extLst>
              <a:ext uri="{FF2B5EF4-FFF2-40B4-BE49-F238E27FC236}">
                <a16:creationId xmlns:a16="http://schemas.microsoft.com/office/drawing/2014/main" id="{4F0E0B0F-6643-5D44-7B8F-360AF6F8DD76}"/>
              </a:ext>
            </a:extLst>
          </p:cNvPr>
          <p:cNvSpPr>
            <a:spLocks noGrp="1"/>
          </p:cNvSpPr>
          <p:nvPr>
            <p:ph type="ftr" sz="quarter" idx="11"/>
          </p:nvPr>
        </p:nvSpPr>
        <p:spPr>
          <a:xfrm>
            <a:off x="4038600" y="445022"/>
            <a:ext cx="7189378" cy="207010"/>
          </a:xfrm>
        </p:spPr>
        <p:txBody>
          <a:bodyPr/>
          <a:lstStyle/>
          <a:p>
            <a:r>
              <a:rPr lang="en-GB" dirty="0"/>
              <a:t>What Can Health Analytics Do for Us?</a:t>
            </a:r>
            <a:endParaRPr lang="en-US" b="1" dirty="0"/>
          </a:p>
        </p:txBody>
      </p:sp>
      <p:pic>
        <p:nvPicPr>
          <p:cNvPr id="1032" name="Picture 8" descr="ELSS tax benefits are available for both Indian residents and NRIs -  Scripbox">
            <a:extLst>
              <a:ext uri="{FF2B5EF4-FFF2-40B4-BE49-F238E27FC236}">
                <a16:creationId xmlns:a16="http://schemas.microsoft.com/office/drawing/2014/main" id="{CBCC9BAE-271F-5B8A-B392-E0980AECCC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243" y="4148733"/>
            <a:ext cx="4252359" cy="2264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341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9F5EF-2F0F-1948-B9E0-54B683FE8B58}"/>
              </a:ext>
            </a:extLst>
          </p:cNvPr>
          <p:cNvSpPr>
            <a:spLocks noGrp="1"/>
          </p:cNvSpPr>
          <p:nvPr>
            <p:ph type="title"/>
          </p:nvPr>
        </p:nvSpPr>
        <p:spPr/>
        <p:txBody>
          <a:bodyPr>
            <a:normAutofit/>
          </a:bodyPr>
          <a:lstStyle/>
          <a:p>
            <a:r>
              <a:rPr lang="en-US" dirty="0" err="1"/>
              <a:t>Impactibility</a:t>
            </a:r>
            <a:r>
              <a:rPr lang="en-US" dirty="0"/>
              <a:t> Modelling </a:t>
            </a:r>
          </a:p>
        </p:txBody>
      </p:sp>
      <p:sp>
        <p:nvSpPr>
          <p:cNvPr id="3" name="Content Placeholder 2">
            <a:extLst>
              <a:ext uri="{FF2B5EF4-FFF2-40B4-BE49-F238E27FC236}">
                <a16:creationId xmlns:a16="http://schemas.microsoft.com/office/drawing/2014/main" id="{BB9AE729-6389-8840-B5E1-8DED653F84FB}"/>
              </a:ext>
            </a:extLst>
          </p:cNvPr>
          <p:cNvSpPr>
            <a:spLocks noGrp="1"/>
          </p:cNvSpPr>
          <p:nvPr>
            <p:ph type="body" sz="quarter" idx="13"/>
          </p:nvPr>
        </p:nvSpPr>
        <p:spPr>
          <a:xfrm>
            <a:off x="432001" y="2272977"/>
            <a:ext cx="8306646" cy="4140000"/>
          </a:xfrm>
        </p:spPr>
        <p:txBody>
          <a:bodyPr>
            <a:normAutofit/>
          </a:bodyPr>
          <a:lstStyle/>
          <a:p>
            <a:r>
              <a:rPr lang="en-GB" dirty="0">
                <a:solidFill>
                  <a:schemeClr val="tx1"/>
                </a:solidFill>
                <a:latin typeface="Arial" panose="020B0604020202020204" pitchFamily="34" charset="0"/>
                <a:cs typeface="Arial" panose="020B0604020202020204" pitchFamily="34" charset="0"/>
              </a:rPr>
              <a:t>Approaches to </a:t>
            </a:r>
            <a:r>
              <a:rPr lang="en-GB" dirty="0" err="1">
                <a:solidFill>
                  <a:schemeClr val="tx1"/>
                </a:solidFill>
                <a:latin typeface="Arial" panose="020B0604020202020204" pitchFamily="34" charset="0"/>
                <a:cs typeface="Arial" panose="020B0604020202020204" pitchFamily="34" charset="0"/>
              </a:rPr>
              <a:t>impactibility</a:t>
            </a:r>
            <a:r>
              <a:rPr lang="en-GB" dirty="0">
                <a:solidFill>
                  <a:schemeClr val="tx1"/>
                </a:solidFill>
                <a:latin typeface="Arial" panose="020B0604020202020204" pitchFamily="34" charset="0"/>
                <a:cs typeface="Arial" panose="020B0604020202020204" pitchFamily="34" charset="0"/>
              </a:rPr>
              <a:t> modelling include:</a:t>
            </a:r>
          </a:p>
          <a:p>
            <a:pPr lvl="1"/>
            <a:r>
              <a:rPr lang="en-GB" sz="2000" dirty="0">
                <a:solidFill>
                  <a:schemeClr val="tx1"/>
                </a:solidFill>
                <a:latin typeface="Arial" panose="020B0604020202020204" pitchFamily="34" charset="0"/>
                <a:cs typeface="Arial" panose="020B0604020202020204" pitchFamily="34" charset="0"/>
              </a:rPr>
              <a:t>Health conditions amenable to preventive care </a:t>
            </a:r>
          </a:p>
          <a:p>
            <a:pPr lvl="1"/>
            <a:r>
              <a:rPr lang="en-GB" sz="2000" dirty="0">
                <a:solidFill>
                  <a:schemeClr val="tx1"/>
                </a:solidFill>
                <a:latin typeface="Arial" panose="020B0604020202020204" pitchFamily="34" charset="0"/>
                <a:cs typeface="Arial" panose="020B0604020202020204" pitchFamily="34" charset="0"/>
              </a:rPr>
              <a:t>Health needs/gap analysis</a:t>
            </a:r>
          </a:p>
          <a:p>
            <a:pPr lvl="1"/>
            <a:r>
              <a:rPr lang="en-GB" sz="2000" dirty="0">
                <a:solidFill>
                  <a:schemeClr val="tx1"/>
                </a:solidFill>
                <a:latin typeface="Arial" panose="020B0604020202020204" pitchFamily="34" charset="0"/>
                <a:cs typeface="Arial" panose="020B0604020202020204" pitchFamily="34" charset="0"/>
              </a:rPr>
              <a:t>Behavioural response models </a:t>
            </a:r>
          </a:p>
          <a:p>
            <a:pPr lvl="1"/>
            <a:r>
              <a:rPr lang="en-GB" sz="2000" dirty="0">
                <a:solidFill>
                  <a:schemeClr val="tx1"/>
                </a:solidFill>
                <a:latin typeface="Arial" panose="020B0604020202020204" pitchFamily="34" charset="0"/>
                <a:cs typeface="Arial" panose="020B0604020202020204" pitchFamily="34" charset="0"/>
              </a:rPr>
              <a:t>Propensity to succeed models</a:t>
            </a:r>
          </a:p>
          <a:p>
            <a:pPr lvl="1"/>
            <a:r>
              <a:rPr lang="en-GB" sz="2000" dirty="0">
                <a:solidFill>
                  <a:schemeClr val="tx1"/>
                </a:solidFill>
                <a:latin typeface="Arial" panose="020B0604020202020204" pitchFamily="34" charset="0"/>
                <a:cs typeface="Arial" panose="020B0604020202020204" pitchFamily="34" charset="0"/>
              </a:rPr>
              <a:t>HCP’s assessment of an individual’s ‘likelihood to benefit’</a:t>
            </a:r>
          </a:p>
          <a:p>
            <a:endParaRPr lang="en-US" dirty="0">
              <a:solidFill>
                <a:schemeClr val="tx1"/>
              </a:solidFill>
            </a:endParaRPr>
          </a:p>
        </p:txBody>
      </p:sp>
      <p:sp>
        <p:nvSpPr>
          <p:cNvPr id="4" name="Slide Number Placeholder 3">
            <a:extLst>
              <a:ext uri="{FF2B5EF4-FFF2-40B4-BE49-F238E27FC236}">
                <a16:creationId xmlns:a16="http://schemas.microsoft.com/office/drawing/2014/main" id="{13F65D9D-9BA6-4083-9EA1-2B04AE18B6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CA9D46-5061-CB44-B974-7368B75C86DF}" type="slidenum">
              <a:rPr kumimoji="0" lang="en-US" sz="1200" b="0" i="0" u="none" strike="noStrike" kern="1200" cap="none" spc="0" normalizeH="0" baseline="0" noProof="0" smtClean="0">
                <a:ln>
                  <a:noFill/>
                </a:ln>
                <a:solidFill>
                  <a:srgbClr val="282828">
                    <a:lumMod val="75000"/>
                    <a:lumOff val="2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282828">
                  <a:lumMod val="75000"/>
                  <a:lumOff val="25000"/>
                </a:srgbClr>
              </a:solidFill>
              <a:effectLst/>
              <a:uLnTx/>
              <a:uFillTx/>
              <a:latin typeface="Arial" panose="020B0604020202020204"/>
              <a:ea typeface="+mn-ea"/>
              <a:cs typeface="+mn-cs"/>
            </a:endParaRPr>
          </a:p>
        </p:txBody>
      </p:sp>
      <p:pic>
        <p:nvPicPr>
          <p:cNvPr id="11266" name="Picture 2" descr="Reducing care gaps — Courtney Remm">
            <a:extLst>
              <a:ext uri="{FF2B5EF4-FFF2-40B4-BE49-F238E27FC236}">
                <a16:creationId xmlns:a16="http://schemas.microsoft.com/office/drawing/2014/main" id="{1BB3B401-5F3C-20FA-B625-7A0555B2CB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677" y="3968190"/>
            <a:ext cx="8306646" cy="3322658"/>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2">
            <a:extLst>
              <a:ext uri="{FF2B5EF4-FFF2-40B4-BE49-F238E27FC236}">
                <a16:creationId xmlns:a16="http://schemas.microsoft.com/office/drawing/2014/main" id="{2CB64586-E872-FB11-DE7E-2AC6F86FA2CE}"/>
              </a:ext>
            </a:extLst>
          </p:cNvPr>
          <p:cNvSpPr>
            <a:spLocks noGrp="1"/>
          </p:cNvSpPr>
          <p:nvPr>
            <p:ph type="ftr" sz="quarter" idx="11"/>
          </p:nvPr>
        </p:nvSpPr>
        <p:spPr>
          <a:xfrm>
            <a:off x="4038600" y="445022"/>
            <a:ext cx="7189378" cy="207010"/>
          </a:xfrm>
        </p:spPr>
        <p:txBody>
          <a:bodyPr/>
          <a:lstStyle/>
          <a:p>
            <a:r>
              <a:rPr lang="en-GB" dirty="0"/>
              <a:t>What Can Health Analytics Do for Us?</a:t>
            </a:r>
            <a:endParaRPr lang="en-US" b="1" dirty="0"/>
          </a:p>
        </p:txBody>
      </p:sp>
    </p:spTree>
    <p:extLst>
      <p:ext uri="{BB962C8B-B14F-4D97-AF65-F5344CB8AC3E}">
        <p14:creationId xmlns:p14="http://schemas.microsoft.com/office/powerpoint/2010/main" val="3774546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FDB11-E4DA-4BCD-919B-F84BABFA7159}"/>
              </a:ext>
            </a:extLst>
          </p:cNvPr>
          <p:cNvSpPr>
            <a:spLocks noGrp="1"/>
          </p:cNvSpPr>
          <p:nvPr>
            <p:ph type="title"/>
          </p:nvPr>
        </p:nvSpPr>
        <p:spPr/>
        <p:txBody>
          <a:bodyPr/>
          <a:lstStyle/>
          <a:p>
            <a:r>
              <a:rPr lang="en-GB" dirty="0"/>
              <a:t>Hello, My Name Is David</a:t>
            </a:r>
          </a:p>
        </p:txBody>
      </p:sp>
      <p:sp>
        <p:nvSpPr>
          <p:cNvPr id="3" name="Footer Placeholder 2">
            <a:extLst>
              <a:ext uri="{FF2B5EF4-FFF2-40B4-BE49-F238E27FC236}">
                <a16:creationId xmlns:a16="http://schemas.microsoft.com/office/drawing/2014/main" id="{B18CBE40-BFE2-4E5D-AE94-6D6B80BE0B9B}"/>
              </a:ext>
            </a:extLst>
          </p:cNvPr>
          <p:cNvSpPr>
            <a:spLocks noGrp="1"/>
          </p:cNvSpPr>
          <p:nvPr>
            <p:ph type="ftr" sz="quarter" idx="11"/>
          </p:nvPr>
        </p:nvSpPr>
        <p:spPr/>
        <p:txBody>
          <a:bodyPr/>
          <a:lstStyle/>
          <a:p>
            <a:r>
              <a:rPr lang="en-GB" dirty="0"/>
              <a:t>What Can Health Analytics Do for Us?</a:t>
            </a:r>
            <a:endParaRPr lang="en-US" b="1" dirty="0"/>
          </a:p>
        </p:txBody>
      </p:sp>
      <p:sp>
        <p:nvSpPr>
          <p:cNvPr id="4" name="Slide Number Placeholder 3">
            <a:extLst>
              <a:ext uri="{FF2B5EF4-FFF2-40B4-BE49-F238E27FC236}">
                <a16:creationId xmlns:a16="http://schemas.microsoft.com/office/drawing/2014/main" id="{70FF4BF0-0A3F-4700-92A1-EEF4E23CEEF2}"/>
              </a:ext>
            </a:extLst>
          </p:cNvPr>
          <p:cNvSpPr>
            <a:spLocks noGrp="1"/>
          </p:cNvSpPr>
          <p:nvPr>
            <p:ph type="sldNum" sz="quarter" idx="12"/>
          </p:nvPr>
        </p:nvSpPr>
        <p:spPr/>
        <p:txBody>
          <a:bodyPr/>
          <a:lstStyle/>
          <a:p>
            <a:fld id="{DFCA9D46-5061-CB44-B974-7368B75C86DF}" type="slidenum">
              <a:rPr lang="en-US" smtClean="0"/>
              <a:pPr/>
              <a:t>2</a:t>
            </a:fld>
            <a:endParaRPr lang="en-US" dirty="0"/>
          </a:p>
        </p:txBody>
      </p:sp>
      <p:sp>
        <p:nvSpPr>
          <p:cNvPr id="10" name="Text Placeholder 9">
            <a:extLst>
              <a:ext uri="{FF2B5EF4-FFF2-40B4-BE49-F238E27FC236}">
                <a16:creationId xmlns:a16="http://schemas.microsoft.com/office/drawing/2014/main" id="{291EB3B4-D101-4269-87CA-76D1CD18F51E}"/>
              </a:ext>
            </a:extLst>
          </p:cNvPr>
          <p:cNvSpPr>
            <a:spLocks noGrp="1"/>
          </p:cNvSpPr>
          <p:nvPr>
            <p:ph type="body" sz="quarter" idx="13"/>
          </p:nvPr>
        </p:nvSpPr>
        <p:spPr>
          <a:xfrm>
            <a:off x="432000" y="2272977"/>
            <a:ext cx="6562689" cy="4140000"/>
          </a:xfrm>
        </p:spPr>
        <p:txBody>
          <a:bodyPr>
            <a:normAutofit/>
          </a:bodyPr>
          <a:lstStyle/>
          <a:p>
            <a:r>
              <a:rPr lang="en-GB" dirty="0"/>
              <a:t>I work at the Health Economics Unit</a:t>
            </a:r>
          </a:p>
          <a:p>
            <a:pPr lvl="1"/>
            <a:r>
              <a:rPr lang="en-GB" sz="2000" dirty="0"/>
              <a:t>Part of Midlands and Lancashire CSU</a:t>
            </a:r>
          </a:p>
          <a:p>
            <a:pPr lvl="1"/>
            <a:r>
              <a:rPr lang="en-GB" sz="2000" dirty="0"/>
              <a:t>Data scientists, data engineers, and health economists</a:t>
            </a:r>
          </a:p>
          <a:p>
            <a:pPr lvl="1"/>
            <a:r>
              <a:rPr lang="en-GB" sz="2000" dirty="0"/>
              <a:t>Work with NHS, academia, and commercial sector</a:t>
            </a:r>
          </a:p>
          <a:p>
            <a:pPr marL="457200" lvl="1" indent="0">
              <a:buNone/>
            </a:pPr>
            <a:endParaRPr lang="en-GB" sz="2000" dirty="0"/>
          </a:p>
          <a:p>
            <a:r>
              <a:rPr lang="en-GB" dirty="0"/>
              <a:t>I’m David</a:t>
            </a:r>
          </a:p>
          <a:p>
            <a:pPr lvl="1"/>
            <a:r>
              <a:rPr lang="en-GB" sz="2000" dirty="0"/>
              <a:t>I’m a computer scientist</a:t>
            </a:r>
          </a:p>
          <a:p>
            <a:pPr lvl="1"/>
            <a:r>
              <a:rPr lang="en-GB" sz="2000" dirty="0"/>
              <a:t>Start-up and NHS experience</a:t>
            </a:r>
          </a:p>
          <a:p>
            <a:pPr lvl="1"/>
            <a:r>
              <a:rPr lang="en-GB" sz="2000" dirty="0"/>
              <a:t>I love my job</a:t>
            </a:r>
          </a:p>
        </p:txBody>
      </p:sp>
      <p:pic>
        <p:nvPicPr>
          <p:cNvPr id="13" name="Picture 12">
            <a:extLst>
              <a:ext uri="{FF2B5EF4-FFF2-40B4-BE49-F238E27FC236}">
                <a16:creationId xmlns:a16="http://schemas.microsoft.com/office/drawing/2014/main" id="{26916620-7D60-BC56-844D-0F3C43F28323}"/>
              </a:ext>
            </a:extLst>
          </p:cNvPr>
          <p:cNvPicPr>
            <a:picLocks noChangeAspect="1"/>
          </p:cNvPicPr>
          <p:nvPr/>
        </p:nvPicPr>
        <p:blipFill>
          <a:blip r:embed="rId2"/>
          <a:stretch>
            <a:fillRect/>
          </a:stretch>
        </p:blipFill>
        <p:spPr>
          <a:xfrm>
            <a:off x="7349899" y="1969852"/>
            <a:ext cx="3318822" cy="1734460"/>
          </a:xfrm>
          <a:prstGeom prst="rect">
            <a:avLst/>
          </a:prstGeom>
          <a:ln>
            <a:solidFill>
              <a:schemeClr val="accent1"/>
            </a:solidFill>
          </a:ln>
        </p:spPr>
      </p:pic>
      <p:pic>
        <p:nvPicPr>
          <p:cNvPr id="1026" name="Picture 2" descr="David Sgorbati - Chief Analyst - The Health Economics Unit | LinkedIn">
            <a:extLst>
              <a:ext uri="{FF2B5EF4-FFF2-40B4-BE49-F238E27FC236}">
                <a16:creationId xmlns:a16="http://schemas.microsoft.com/office/drawing/2014/main" id="{1453FECC-7D1E-3A5C-5648-25DBF9EB74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5164" y="3965292"/>
            <a:ext cx="2288291" cy="228829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412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11C6B-AD5D-45A5-AB3E-D233EA59F347}"/>
              </a:ext>
            </a:extLst>
          </p:cNvPr>
          <p:cNvSpPr>
            <a:spLocks noGrp="1"/>
          </p:cNvSpPr>
          <p:nvPr>
            <p:ph type="title"/>
          </p:nvPr>
        </p:nvSpPr>
        <p:spPr/>
        <p:txBody>
          <a:bodyPr/>
          <a:lstStyle/>
          <a:p>
            <a:r>
              <a:rPr lang="en-GB" dirty="0" err="1"/>
              <a:t>Impactibility</a:t>
            </a:r>
            <a:r>
              <a:rPr lang="en-GB" dirty="0"/>
              <a:t> Has Not Been “Solved" Yet!</a:t>
            </a:r>
            <a:endParaRPr lang="en-US" dirty="0"/>
          </a:p>
        </p:txBody>
      </p:sp>
      <p:sp>
        <p:nvSpPr>
          <p:cNvPr id="4" name="Slide Number Placeholder 3">
            <a:extLst>
              <a:ext uri="{FF2B5EF4-FFF2-40B4-BE49-F238E27FC236}">
                <a16:creationId xmlns:a16="http://schemas.microsoft.com/office/drawing/2014/main" id="{05CB7F50-A7F4-27D5-79DC-9BE3DFB629FF}"/>
              </a:ext>
            </a:extLst>
          </p:cNvPr>
          <p:cNvSpPr>
            <a:spLocks noGrp="1"/>
          </p:cNvSpPr>
          <p:nvPr>
            <p:ph type="sldNum" sz="quarter" idx="12"/>
          </p:nvPr>
        </p:nvSpPr>
        <p:spPr/>
        <p:txBody>
          <a:bodyPr/>
          <a:lstStyle/>
          <a:p>
            <a:fld id="{DFCA9D46-5061-CB44-B974-7368B75C86DF}" type="slidenum">
              <a:rPr lang="en-US" smtClean="0"/>
              <a:pPr/>
              <a:t>20</a:t>
            </a:fld>
            <a:endParaRPr lang="en-US"/>
          </a:p>
        </p:txBody>
      </p:sp>
      <p:sp>
        <p:nvSpPr>
          <p:cNvPr id="6" name="Text Placeholder 4">
            <a:extLst>
              <a:ext uri="{FF2B5EF4-FFF2-40B4-BE49-F238E27FC236}">
                <a16:creationId xmlns:a16="http://schemas.microsoft.com/office/drawing/2014/main" id="{EE35918F-DB41-A86D-C07F-1E1FCDDC0F05}"/>
              </a:ext>
            </a:extLst>
          </p:cNvPr>
          <p:cNvSpPr txBox="1">
            <a:spLocks/>
          </p:cNvSpPr>
          <p:nvPr/>
        </p:nvSpPr>
        <p:spPr>
          <a:xfrm>
            <a:off x="584400" y="2425377"/>
            <a:ext cx="5734504" cy="4140000"/>
          </a:xfrm>
          <a:prstGeom prst="rect">
            <a:avLst/>
          </a:prstGeom>
        </p:spPr>
        <p:txBody>
          <a:bodyPr vert="horz" lIns="0" tIns="0" rIns="0" bIns="0" rtlCol="0" anchor="t">
            <a:normAutofit/>
          </a:bodyPr>
          <a:lstStyle>
            <a:lvl1pPr marL="285750" indent="-285750" algn="l" defTabSz="914400" rtl="0" eaLnBrk="1" latinLnBrk="0" hangingPunct="1">
              <a:lnSpc>
                <a:spcPct val="10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cs typeface="Arial"/>
              </a:rPr>
              <a:t>Developing good </a:t>
            </a:r>
            <a:r>
              <a:rPr lang="en-US" dirty="0" err="1">
                <a:cs typeface="Arial"/>
              </a:rPr>
              <a:t>impactibility</a:t>
            </a:r>
            <a:r>
              <a:rPr lang="en-US" dirty="0">
                <a:cs typeface="Arial"/>
              </a:rPr>
              <a:t> models is difficult</a:t>
            </a:r>
          </a:p>
          <a:p>
            <a:r>
              <a:rPr lang="en-US" dirty="0">
                <a:cs typeface="Arial"/>
              </a:rPr>
              <a:t>The Health Economics Unit is active in this area of research!</a:t>
            </a:r>
          </a:p>
          <a:p>
            <a:r>
              <a:rPr lang="en-US" dirty="0">
                <a:ea typeface="+mn-lt"/>
                <a:cs typeface="+mn-lt"/>
              </a:rPr>
              <a:t>Research objective: "Understanding which patients with COPD who are most likely to be respond to intervention and in whom outcomes such as acute flare-ups and needing lung surgery can be improved." </a:t>
            </a:r>
            <a:endParaRPr lang="en-US" dirty="0">
              <a:cs typeface="Arial"/>
            </a:endParaRPr>
          </a:p>
        </p:txBody>
      </p:sp>
      <p:pic>
        <p:nvPicPr>
          <p:cNvPr id="5" name="Picture 6" descr="A picture containing sky, outdoor, beach, sunset&#10;&#10;Description automatically generated">
            <a:extLst>
              <a:ext uri="{FF2B5EF4-FFF2-40B4-BE49-F238E27FC236}">
                <a16:creationId xmlns:a16="http://schemas.microsoft.com/office/drawing/2014/main" id="{D3465724-C0D6-0068-B9F4-84E841EB017C}"/>
              </a:ext>
            </a:extLst>
          </p:cNvPr>
          <p:cNvPicPr>
            <a:picLocks noChangeAspect="1"/>
          </p:cNvPicPr>
          <p:nvPr/>
        </p:nvPicPr>
        <p:blipFill>
          <a:blip r:embed="rId2"/>
          <a:stretch>
            <a:fillRect/>
          </a:stretch>
        </p:blipFill>
        <p:spPr>
          <a:xfrm>
            <a:off x="7151916" y="2428807"/>
            <a:ext cx="4604657" cy="2893015"/>
          </a:xfrm>
          <a:prstGeom prst="rect">
            <a:avLst/>
          </a:prstGeom>
        </p:spPr>
      </p:pic>
      <p:sp>
        <p:nvSpPr>
          <p:cNvPr id="7" name="Footer Placeholder 2">
            <a:extLst>
              <a:ext uri="{FF2B5EF4-FFF2-40B4-BE49-F238E27FC236}">
                <a16:creationId xmlns:a16="http://schemas.microsoft.com/office/drawing/2014/main" id="{DE3D4E21-8663-6592-F702-C61AACC28661}"/>
              </a:ext>
            </a:extLst>
          </p:cNvPr>
          <p:cNvSpPr>
            <a:spLocks noGrp="1"/>
          </p:cNvSpPr>
          <p:nvPr>
            <p:ph type="ftr" sz="quarter" idx="11"/>
          </p:nvPr>
        </p:nvSpPr>
        <p:spPr>
          <a:xfrm>
            <a:off x="4038600" y="445022"/>
            <a:ext cx="7189378" cy="207010"/>
          </a:xfrm>
        </p:spPr>
        <p:txBody>
          <a:bodyPr/>
          <a:lstStyle/>
          <a:p>
            <a:r>
              <a:rPr lang="en-GB" dirty="0"/>
              <a:t>What Can Health Analytics Do for Us?</a:t>
            </a:r>
            <a:endParaRPr lang="en-US" b="1" dirty="0"/>
          </a:p>
        </p:txBody>
      </p:sp>
    </p:spTree>
    <p:extLst>
      <p:ext uri="{BB962C8B-B14F-4D97-AF65-F5344CB8AC3E}">
        <p14:creationId xmlns:p14="http://schemas.microsoft.com/office/powerpoint/2010/main" val="1925777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000CA-5B04-4632-B50E-1364717094F1}"/>
              </a:ext>
            </a:extLst>
          </p:cNvPr>
          <p:cNvSpPr>
            <a:spLocks noGrp="1"/>
          </p:cNvSpPr>
          <p:nvPr>
            <p:ph type="title"/>
          </p:nvPr>
        </p:nvSpPr>
        <p:spPr/>
        <p:txBody>
          <a:bodyPr>
            <a:normAutofit/>
          </a:bodyPr>
          <a:lstStyle/>
          <a:p>
            <a:r>
              <a:rPr lang="en-GB" dirty="0"/>
              <a:t>Example Technique: Causal Inference</a:t>
            </a:r>
            <a:endParaRPr lang="en-GB" sz="1600" dirty="0"/>
          </a:p>
        </p:txBody>
      </p:sp>
      <p:sp>
        <p:nvSpPr>
          <p:cNvPr id="4" name="Slide Number Placeholder 3">
            <a:extLst>
              <a:ext uri="{FF2B5EF4-FFF2-40B4-BE49-F238E27FC236}">
                <a16:creationId xmlns:a16="http://schemas.microsoft.com/office/drawing/2014/main" id="{E1E4D2D6-4D68-4545-B33D-01C0A595DBAC}"/>
              </a:ext>
            </a:extLst>
          </p:cNvPr>
          <p:cNvSpPr>
            <a:spLocks noGrp="1"/>
          </p:cNvSpPr>
          <p:nvPr>
            <p:ph type="sldNum" sz="quarter" idx="12"/>
          </p:nvPr>
        </p:nvSpPr>
        <p:spPr/>
        <p:txBody>
          <a:bodyPr/>
          <a:lstStyle/>
          <a:p>
            <a:fld id="{DFCA9D46-5061-CB44-B974-7368B75C86DF}" type="slidenum">
              <a:rPr lang="en-US" smtClean="0"/>
              <a:pPr/>
              <a:t>21</a:t>
            </a:fld>
            <a:endParaRPr lang="en-US" dirty="0"/>
          </a:p>
        </p:txBody>
      </p:sp>
      <p:sp>
        <p:nvSpPr>
          <p:cNvPr id="8" name="Text Placeholder 9">
            <a:extLst>
              <a:ext uri="{FF2B5EF4-FFF2-40B4-BE49-F238E27FC236}">
                <a16:creationId xmlns:a16="http://schemas.microsoft.com/office/drawing/2014/main" id="{6BB24064-3A50-8C47-6C39-7D8B2A24A223}"/>
              </a:ext>
            </a:extLst>
          </p:cNvPr>
          <p:cNvSpPr>
            <a:spLocks noGrp="1"/>
          </p:cNvSpPr>
          <p:nvPr>
            <p:ph type="body" sz="quarter" idx="13"/>
          </p:nvPr>
        </p:nvSpPr>
        <p:spPr>
          <a:xfrm>
            <a:off x="432000" y="2272977"/>
            <a:ext cx="7373394" cy="4140000"/>
          </a:xfrm>
        </p:spPr>
        <p:txBody>
          <a:bodyPr>
            <a:normAutofit/>
          </a:bodyPr>
          <a:lstStyle/>
          <a:p>
            <a:r>
              <a:rPr lang="en-GB" dirty="0"/>
              <a:t>Data can help us explore cause and effect relationships</a:t>
            </a:r>
          </a:p>
          <a:p>
            <a:r>
              <a:rPr lang="en-GB" dirty="0"/>
              <a:t>This goes beyond correlation and can be used to calibrate our policies</a:t>
            </a:r>
          </a:p>
          <a:p>
            <a:r>
              <a:rPr lang="en-GB" dirty="0"/>
              <a:t>A number of techniques are available and need to be used with care</a:t>
            </a:r>
          </a:p>
        </p:txBody>
      </p:sp>
      <p:pic>
        <p:nvPicPr>
          <p:cNvPr id="12290" name="Picture 2" descr="Causal Inference: Trying to Understand the Question of Why | by Kevin Wang  | Towards Data Science">
            <a:extLst>
              <a:ext uri="{FF2B5EF4-FFF2-40B4-BE49-F238E27FC236}">
                <a16:creationId xmlns:a16="http://schemas.microsoft.com/office/drawing/2014/main" id="{A13389E2-FEC3-6B03-E4AB-4C3C4A9052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5725" y="2272977"/>
            <a:ext cx="3724275" cy="283845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2">
            <a:extLst>
              <a:ext uri="{FF2B5EF4-FFF2-40B4-BE49-F238E27FC236}">
                <a16:creationId xmlns:a16="http://schemas.microsoft.com/office/drawing/2014/main" id="{4C0F7FB0-465D-953E-8F5B-72607423A806}"/>
              </a:ext>
            </a:extLst>
          </p:cNvPr>
          <p:cNvSpPr>
            <a:spLocks noGrp="1"/>
          </p:cNvSpPr>
          <p:nvPr>
            <p:ph type="ftr" sz="quarter" idx="11"/>
          </p:nvPr>
        </p:nvSpPr>
        <p:spPr>
          <a:xfrm>
            <a:off x="4038600" y="445022"/>
            <a:ext cx="7189378" cy="207010"/>
          </a:xfrm>
        </p:spPr>
        <p:txBody>
          <a:bodyPr/>
          <a:lstStyle/>
          <a:p>
            <a:r>
              <a:rPr lang="en-GB" dirty="0"/>
              <a:t>What Can Health Analytics Do for Us?</a:t>
            </a:r>
            <a:endParaRPr lang="en-US" b="1" dirty="0"/>
          </a:p>
        </p:txBody>
      </p:sp>
    </p:spTree>
    <p:extLst>
      <p:ext uri="{BB962C8B-B14F-4D97-AF65-F5344CB8AC3E}">
        <p14:creationId xmlns:p14="http://schemas.microsoft.com/office/powerpoint/2010/main" val="4240895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000CA-5B04-4632-B50E-1364717094F1}"/>
              </a:ext>
            </a:extLst>
          </p:cNvPr>
          <p:cNvSpPr>
            <a:spLocks noGrp="1"/>
          </p:cNvSpPr>
          <p:nvPr>
            <p:ph type="title"/>
          </p:nvPr>
        </p:nvSpPr>
        <p:spPr/>
        <p:txBody>
          <a:bodyPr>
            <a:normAutofit/>
          </a:bodyPr>
          <a:lstStyle/>
          <a:p>
            <a:r>
              <a:rPr lang="en-GB" dirty="0"/>
              <a:t>Causal Inference – Example Strategies</a:t>
            </a:r>
            <a:endParaRPr lang="en-GB" sz="1600" dirty="0"/>
          </a:p>
        </p:txBody>
      </p:sp>
      <p:sp>
        <p:nvSpPr>
          <p:cNvPr id="4" name="Slide Number Placeholder 3">
            <a:extLst>
              <a:ext uri="{FF2B5EF4-FFF2-40B4-BE49-F238E27FC236}">
                <a16:creationId xmlns:a16="http://schemas.microsoft.com/office/drawing/2014/main" id="{E1E4D2D6-4D68-4545-B33D-01C0A595DBAC}"/>
              </a:ext>
            </a:extLst>
          </p:cNvPr>
          <p:cNvSpPr>
            <a:spLocks noGrp="1"/>
          </p:cNvSpPr>
          <p:nvPr>
            <p:ph type="sldNum" sz="quarter" idx="12"/>
          </p:nvPr>
        </p:nvSpPr>
        <p:spPr/>
        <p:txBody>
          <a:bodyPr/>
          <a:lstStyle/>
          <a:p>
            <a:fld id="{DFCA9D46-5061-CB44-B974-7368B75C86DF}" type="slidenum">
              <a:rPr lang="en-US" smtClean="0"/>
              <a:pPr/>
              <a:t>22</a:t>
            </a:fld>
            <a:endParaRPr lang="en-US" dirty="0"/>
          </a:p>
        </p:txBody>
      </p:sp>
      <p:sp>
        <p:nvSpPr>
          <p:cNvPr id="5" name="Flowchart: Process 4">
            <a:extLst>
              <a:ext uri="{FF2B5EF4-FFF2-40B4-BE49-F238E27FC236}">
                <a16:creationId xmlns:a16="http://schemas.microsoft.com/office/drawing/2014/main" id="{442A64E9-F1CE-FC07-BC11-CC17971E0067}"/>
              </a:ext>
            </a:extLst>
          </p:cNvPr>
          <p:cNvSpPr/>
          <p:nvPr/>
        </p:nvSpPr>
        <p:spPr>
          <a:xfrm>
            <a:off x="5523646" y="3674741"/>
            <a:ext cx="2047472" cy="43047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t>LoS</a:t>
            </a:r>
          </a:p>
        </p:txBody>
      </p:sp>
      <p:sp>
        <p:nvSpPr>
          <p:cNvPr id="6" name="Flowchart: Process 5">
            <a:extLst>
              <a:ext uri="{FF2B5EF4-FFF2-40B4-BE49-F238E27FC236}">
                <a16:creationId xmlns:a16="http://schemas.microsoft.com/office/drawing/2014/main" id="{933A0CD6-2CBA-F07A-E3B9-F13ABB7ED79B}"/>
              </a:ext>
            </a:extLst>
          </p:cNvPr>
          <p:cNvSpPr/>
          <p:nvPr/>
        </p:nvSpPr>
        <p:spPr>
          <a:xfrm>
            <a:off x="9860419" y="3691516"/>
            <a:ext cx="2047472" cy="43047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t>Readmission</a:t>
            </a:r>
          </a:p>
        </p:txBody>
      </p:sp>
      <p:sp>
        <p:nvSpPr>
          <p:cNvPr id="7" name="Flowchart: Process 6">
            <a:extLst>
              <a:ext uri="{FF2B5EF4-FFF2-40B4-BE49-F238E27FC236}">
                <a16:creationId xmlns:a16="http://schemas.microsoft.com/office/drawing/2014/main" id="{045CE7EC-206A-0006-D787-F7ABA2F114D5}"/>
              </a:ext>
            </a:extLst>
          </p:cNvPr>
          <p:cNvSpPr/>
          <p:nvPr/>
        </p:nvSpPr>
        <p:spPr>
          <a:xfrm>
            <a:off x="7708990" y="4726300"/>
            <a:ext cx="2047472" cy="43047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t>Confounder </a:t>
            </a:r>
          </a:p>
        </p:txBody>
      </p:sp>
      <p:sp>
        <p:nvSpPr>
          <p:cNvPr id="9" name="Flowchart: Process 8">
            <a:extLst>
              <a:ext uri="{FF2B5EF4-FFF2-40B4-BE49-F238E27FC236}">
                <a16:creationId xmlns:a16="http://schemas.microsoft.com/office/drawing/2014/main" id="{68E50395-0F07-C60F-F266-45F8BA950C9D}"/>
              </a:ext>
            </a:extLst>
          </p:cNvPr>
          <p:cNvSpPr/>
          <p:nvPr/>
        </p:nvSpPr>
        <p:spPr>
          <a:xfrm>
            <a:off x="7708990" y="2823090"/>
            <a:ext cx="2047472" cy="43047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t>Mediator</a:t>
            </a:r>
          </a:p>
        </p:txBody>
      </p:sp>
      <p:cxnSp>
        <p:nvCxnSpPr>
          <p:cNvPr id="10" name="Straight Arrow Connector 9">
            <a:extLst>
              <a:ext uri="{FF2B5EF4-FFF2-40B4-BE49-F238E27FC236}">
                <a16:creationId xmlns:a16="http://schemas.microsoft.com/office/drawing/2014/main" id="{5CB32B33-8E2B-8C57-B124-45E966672CEB}"/>
              </a:ext>
            </a:extLst>
          </p:cNvPr>
          <p:cNvCxnSpPr>
            <a:cxnSpLocks/>
            <a:stCxn id="7" idx="0"/>
            <a:endCxn id="5" idx="2"/>
          </p:cNvCxnSpPr>
          <p:nvPr/>
        </p:nvCxnSpPr>
        <p:spPr>
          <a:xfrm flipH="1" flipV="1">
            <a:off x="6547382" y="4105218"/>
            <a:ext cx="2185344" cy="6210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C7FAAE2-0D06-FA9A-CAE3-A54F93D42964}"/>
              </a:ext>
            </a:extLst>
          </p:cNvPr>
          <p:cNvCxnSpPr>
            <a:cxnSpLocks/>
            <a:stCxn id="5" idx="0"/>
            <a:endCxn id="9" idx="2"/>
          </p:cNvCxnSpPr>
          <p:nvPr/>
        </p:nvCxnSpPr>
        <p:spPr>
          <a:xfrm flipV="1">
            <a:off x="6547382" y="3253567"/>
            <a:ext cx="2185344" cy="42117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E6D3AB7-1EED-A4CC-5CAA-FB7D8B4F9110}"/>
              </a:ext>
            </a:extLst>
          </p:cNvPr>
          <p:cNvCxnSpPr>
            <a:cxnSpLocks/>
            <a:stCxn id="9" idx="2"/>
            <a:endCxn id="6" idx="0"/>
          </p:cNvCxnSpPr>
          <p:nvPr/>
        </p:nvCxnSpPr>
        <p:spPr>
          <a:xfrm>
            <a:off x="8732726" y="3253567"/>
            <a:ext cx="2151429" cy="4379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FFE3616-5BA1-A00A-90B6-F8EFCB9ED2D4}"/>
              </a:ext>
            </a:extLst>
          </p:cNvPr>
          <p:cNvCxnSpPr>
            <a:cxnSpLocks/>
            <a:stCxn id="7" idx="0"/>
            <a:endCxn id="6" idx="2"/>
          </p:cNvCxnSpPr>
          <p:nvPr/>
        </p:nvCxnSpPr>
        <p:spPr>
          <a:xfrm flipV="1">
            <a:off x="8732726" y="4121993"/>
            <a:ext cx="2151429" cy="6043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FC06120-AF7C-8F55-2ADA-B2F0E97AB630}"/>
              </a:ext>
            </a:extLst>
          </p:cNvPr>
          <p:cNvCxnSpPr>
            <a:cxnSpLocks/>
            <a:stCxn id="5" idx="3"/>
            <a:endCxn id="6" idx="1"/>
          </p:cNvCxnSpPr>
          <p:nvPr/>
        </p:nvCxnSpPr>
        <p:spPr>
          <a:xfrm>
            <a:off x="7571118" y="3889980"/>
            <a:ext cx="2289301" cy="167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Flowchart: Process 14">
            <a:extLst>
              <a:ext uri="{FF2B5EF4-FFF2-40B4-BE49-F238E27FC236}">
                <a16:creationId xmlns:a16="http://schemas.microsoft.com/office/drawing/2014/main" id="{4093FECF-D06B-DA6C-9326-C40E2A032C64}"/>
              </a:ext>
            </a:extLst>
          </p:cNvPr>
          <p:cNvSpPr/>
          <p:nvPr/>
        </p:nvSpPr>
        <p:spPr>
          <a:xfrm>
            <a:off x="10310924" y="4867522"/>
            <a:ext cx="1188594" cy="28299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dirty="0"/>
              <a:t>Covariate </a:t>
            </a:r>
          </a:p>
        </p:txBody>
      </p:sp>
      <p:cxnSp>
        <p:nvCxnSpPr>
          <p:cNvPr id="16" name="Straight Arrow Connector 15">
            <a:extLst>
              <a:ext uri="{FF2B5EF4-FFF2-40B4-BE49-F238E27FC236}">
                <a16:creationId xmlns:a16="http://schemas.microsoft.com/office/drawing/2014/main" id="{33337F2E-7EFD-AEDE-0BEF-708B70B0CD38}"/>
              </a:ext>
            </a:extLst>
          </p:cNvPr>
          <p:cNvCxnSpPr>
            <a:cxnSpLocks/>
            <a:stCxn id="15" idx="0"/>
            <a:endCxn id="6" idx="2"/>
          </p:cNvCxnSpPr>
          <p:nvPr/>
        </p:nvCxnSpPr>
        <p:spPr>
          <a:xfrm flipH="1" flipV="1">
            <a:off x="10884155" y="4121993"/>
            <a:ext cx="21066" cy="7455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495427D8-BF56-BCE8-98EF-B9C248BC5163}"/>
              </a:ext>
            </a:extLst>
          </p:cNvPr>
          <p:cNvPicPr>
            <a:picLocks noChangeAspect="1"/>
          </p:cNvPicPr>
          <p:nvPr/>
        </p:nvPicPr>
        <p:blipFill>
          <a:blip r:embed="rId2"/>
          <a:stretch>
            <a:fillRect/>
          </a:stretch>
        </p:blipFill>
        <p:spPr>
          <a:xfrm>
            <a:off x="304986" y="2641549"/>
            <a:ext cx="5624047" cy="2796782"/>
          </a:xfrm>
          <a:prstGeom prst="rect">
            <a:avLst/>
          </a:prstGeom>
        </p:spPr>
      </p:pic>
      <p:sp>
        <p:nvSpPr>
          <p:cNvPr id="8" name="Footer Placeholder 2">
            <a:extLst>
              <a:ext uri="{FF2B5EF4-FFF2-40B4-BE49-F238E27FC236}">
                <a16:creationId xmlns:a16="http://schemas.microsoft.com/office/drawing/2014/main" id="{ECA75BFA-B7F3-B734-1D2F-6C004F6DABC5}"/>
              </a:ext>
            </a:extLst>
          </p:cNvPr>
          <p:cNvSpPr>
            <a:spLocks noGrp="1"/>
          </p:cNvSpPr>
          <p:nvPr>
            <p:ph type="ftr" sz="quarter" idx="11"/>
          </p:nvPr>
        </p:nvSpPr>
        <p:spPr>
          <a:xfrm>
            <a:off x="4038600" y="445022"/>
            <a:ext cx="7189378" cy="207010"/>
          </a:xfrm>
        </p:spPr>
        <p:txBody>
          <a:bodyPr/>
          <a:lstStyle/>
          <a:p>
            <a:r>
              <a:rPr lang="en-GB" dirty="0"/>
              <a:t>What Can Health Analytics Do for Us?</a:t>
            </a:r>
            <a:endParaRPr lang="en-US" b="1" dirty="0"/>
          </a:p>
        </p:txBody>
      </p:sp>
    </p:spTree>
    <p:extLst>
      <p:ext uri="{BB962C8B-B14F-4D97-AF65-F5344CB8AC3E}">
        <p14:creationId xmlns:p14="http://schemas.microsoft.com/office/powerpoint/2010/main" val="963027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000CA-5B04-4632-B50E-1364717094F1}"/>
              </a:ext>
            </a:extLst>
          </p:cNvPr>
          <p:cNvSpPr>
            <a:spLocks noGrp="1"/>
          </p:cNvSpPr>
          <p:nvPr>
            <p:ph type="title"/>
          </p:nvPr>
        </p:nvSpPr>
        <p:spPr/>
        <p:txBody>
          <a:bodyPr/>
          <a:lstStyle/>
          <a:p>
            <a:r>
              <a:rPr lang="en-GB" dirty="0"/>
              <a:t>I Hope You Enjoyed This Session</a:t>
            </a:r>
          </a:p>
        </p:txBody>
      </p:sp>
      <p:sp>
        <p:nvSpPr>
          <p:cNvPr id="4" name="Slide Number Placeholder 3">
            <a:extLst>
              <a:ext uri="{FF2B5EF4-FFF2-40B4-BE49-F238E27FC236}">
                <a16:creationId xmlns:a16="http://schemas.microsoft.com/office/drawing/2014/main" id="{E1E4D2D6-4D68-4545-B33D-01C0A595DBAC}"/>
              </a:ext>
            </a:extLst>
          </p:cNvPr>
          <p:cNvSpPr>
            <a:spLocks noGrp="1"/>
          </p:cNvSpPr>
          <p:nvPr>
            <p:ph type="sldNum" sz="quarter" idx="12"/>
          </p:nvPr>
        </p:nvSpPr>
        <p:spPr/>
        <p:txBody>
          <a:bodyPr/>
          <a:lstStyle/>
          <a:p>
            <a:fld id="{DFCA9D46-5061-CB44-B974-7368B75C86DF}" type="slidenum">
              <a:rPr lang="en-US" smtClean="0"/>
              <a:pPr/>
              <a:t>23</a:t>
            </a:fld>
            <a:endParaRPr lang="en-US" dirty="0"/>
          </a:p>
        </p:txBody>
      </p:sp>
      <p:pic>
        <p:nvPicPr>
          <p:cNvPr id="7174" name="Picture 6" descr="9 Questions you should ask web development agency before building a web  site - Orange Hill Development">
            <a:extLst>
              <a:ext uri="{FF2B5EF4-FFF2-40B4-BE49-F238E27FC236}">
                <a16:creationId xmlns:a16="http://schemas.microsoft.com/office/drawing/2014/main" id="{B5582C4F-86D9-56F5-67EF-6DD41DA686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4971" y="2204006"/>
            <a:ext cx="7096057" cy="3816714"/>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2">
            <a:extLst>
              <a:ext uri="{FF2B5EF4-FFF2-40B4-BE49-F238E27FC236}">
                <a16:creationId xmlns:a16="http://schemas.microsoft.com/office/drawing/2014/main" id="{CFE34966-15CB-33BD-B466-6A2C421D26E2}"/>
              </a:ext>
            </a:extLst>
          </p:cNvPr>
          <p:cNvSpPr>
            <a:spLocks noGrp="1"/>
          </p:cNvSpPr>
          <p:nvPr>
            <p:ph type="ftr" sz="quarter" idx="11"/>
          </p:nvPr>
        </p:nvSpPr>
        <p:spPr>
          <a:xfrm>
            <a:off x="4038600" y="445022"/>
            <a:ext cx="7189378" cy="207010"/>
          </a:xfrm>
        </p:spPr>
        <p:txBody>
          <a:bodyPr/>
          <a:lstStyle/>
          <a:p>
            <a:r>
              <a:rPr lang="en-GB" dirty="0"/>
              <a:t>What Can Health Analytics Do for Us?</a:t>
            </a:r>
            <a:endParaRPr lang="en-US" b="1" dirty="0"/>
          </a:p>
        </p:txBody>
      </p:sp>
    </p:spTree>
    <p:extLst>
      <p:ext uri="{BB962C8B-B14F-4D97-AF65-F5344CB8AC3E}">
        <p14:creationId xmlns:p14="http://schemas.microsoft.com/office/powerpoint/2010/main" val="1317019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000CA-5B04-4632-B50E-1364717094F1}"/>
              </a:ext>
            </a:extLst>
          </p:cNvPr>
          <p:cNvSpPr>
            <a:spLocks noGrp="1"/>
          </p:cNvSpPr>
          <p:nvPr>
            <p:ph type="title"/>
          </p:nvPr>
        </p:nvSpPr>
        <p:spPr/>
        <p:txBody>
          <a:bodyPr>
            <a:normAutofit/>
          </a:bodyPr>
          <a:lstStyle/>
          <a:p>
            <a:r>
              <a:rPr lang="en-GB" dirty="0"/>
              <a:t>Why Do We Do What We Do?</a:t>
            </a:r>
          </a:p>
        </p:txBody>
      </p:sp>
      <p:sp>
        <p:nvSpPr>
          <p:cNvPr id="4" name="Slide Number Placeholder 3">
            <a:extLst>
              <a:ext uri="{FF2B5EF4-FFF2-40B4-BE49-F238E27FC236}">
                <a16:creationId xmlns:a16="http://schemas.microsoft.com/office/drawing/2014/main" id="{E1E4D2D6-4D68-4545-B33D-01C0A595DBAC}"/>
              </a:ext>
            </a:extLst>
          </p:cNvPr>
          <p:cNvSpPr>
            <a:spLocks noGrp="1"/>
          </p:cNvSpPr>
          <p:nvPr>
            <p:ph type="sldNum" sz="quarter" idx="12"/>
          </p:nvPr>
        </p:nvSpPr>
        <p:spPr/>
        <p:txBody>
          <a:bodyPr/>
          <a:lstStyle/>
          <a:p>
            <a:fld id="{DFCA9D46-5061-CB44-B974-7368B75C86DF}" type="slidenum">
              <a:rPr lang="en-US" smtClean="0"/>
              <a:pPr/>
              <a:t>3</a:t>
            </a:fld>
            <a:endParaRPr lang="en-US" dirty="0"/>
          </a:p>
        </p:txBody>
      </p:sp>
      <p:sp>
        <p:nvSpPr>
          <p:cNvPr id="5" name="Text Placeholder 4">
            <a:extLst>
              <a:ext uri="{FF2B5EF4-FFF2-40B4-BE49-F238E27FC236}">
                <a16:creationId xmlns:a16="http://schemas.microsoft.com/office/drawing/2014/main" id="{222022B1-DB34-4D00-AD5C-A77F862D78E7}"/>
              </a:ext>
            </a:extLst>
          </p:cNvPr>
          <p:cNvSpPr>
            <a:spLocks noGrp="1"/>
          </p:cNvSpPr>
          <p:nvPr>
            <p:ph type="body" sz="quarter" idx="13"/>
          </p:nvPr>
        </p:nvSpPr>
        <p:spPr>
          <a:xfrm>
            <a:off x="4666268" y="2272977"/>
            <a:ext cx="7084607" cy="4140000"/>
          </a:xfrm>
        </p:spPr>
        <p:txBody>
          <a:bodyPr/>
          <a:lstStyle/>
          <a:p>
            <a:r>
              <a:rPr lang="en-GB" dirty="0"/>
              <a:t>Health is complicated!</a:t>
            </a:r>
          </a:p>
          <a:p>
            <a:endParaRPr lang="en-GB" dirty="0"/>
          </a:p>
          <a:p>
            <a:r>
              <a:rPr lang="en-GB" dirty="0"/>
              <a:t>We make large volumes of decisions every day:</a:t>
            </a:r>
          </a:p>
          <a:p>
            <a:pPr lvl="1"/>
            <a:r>
              <a:rPr lang="en-GB" dirty="0"/>
              <a:t>Should this patient be prescribed statins?</a:t>
            </a:r>
          </a:p>
          <a:p>
            <a:pPr lvl="1"/>
            <a:r>
              <a:rPr lang="en-GB" dirty="0"/>
              <a:t>Should we build a new hospital in Devon?</a:t>
            </a:r>
          </a:p>
          <a:p>
            <a:pPr lvl="1"/>
            <a:r>
              <a:rPr lang="en-GB" dirty="0"/>
              <a:t>How much should we spend on depression treatment?</a:t>
            </a:r>
          </a:p>
          <a:p>
            <a:pPr lvl="1"/>
            <a:r>
              <a:rPr lang="en-GB" dirty="0"/>
              <a:t>How many occupational therapists should we hire for a 20-beds stroke rehabilitation ward?</a:t>
            </a:r>
          </a:p>
          <a:p>
            <a:pPr lvl="1"/>
            <a:endParaRPr lang="en-GB" dirty="0"/>
          </a:p>
          <a:p>
            <a:r>
              <a:rPr lang="en-GB" dirty="0"/>
              <a:t>Health analytics aims to improve decision quality</a:t>
            </a:r>
          </a:p>
        </p:txBody>
      </p:sp>
      <p:pic>
        <p:nvPicPr>
          <p:cNvPr id="3078" name="Picture 6" descr="yess But Why - Happy Squirrel | Make a Meme">
            <a:extLst>
              <a:ext uri="{FF2B5EF4-FFF2-40B4-BE49-F238E27FC236}">
                <a16:creationId xmlns:a16="http://schemas.microsoft.com/office/drawing/2014/main" id="{EA5D6701-A05B-CD16-1927-06AA42672C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055"/>
          <a:stretch/>
        </p:blipFill>
        <p:spPr bwMode="auto">
          <a:xfrm>
            <a:off x="441125" y="1989056"/>
            <a:ext cx="3763230" cy="4633965"/>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2">
            <a:extLst>
              <a:ext uri="{FF2B5EF4-FFF2-40B4-BE49-F238E27FC236}">
                <a16:creationId xmlns:a16="http://schemas.microsoft.com/office/drawing/2014/main" id="{47803CE9-3AFA-7362-23EA-14E69A2AFA9E}"/>
              </a:ext>
            </a:extLst>
          </p:cNvPr>
          <p:cNvSpPr>
            <a:spLocks noGrp="1"/>
          </p:cNvSpPr>
          <p:nvPr>
            <p:ph type="ftr" sz="quarter" idx="11"/>
          </p:nvPr>
        </p:nvSpPr>
        <p:spPr>
          <a:xfrm>
            <a:off x="4038600" y="445022"/>
            <a:ext cx="7189378" cy="207010"/>
          </a:xfrm>
        </p:spPr>
        <p:txBody>
          <a:bodyPr/>
          <a:lstStyle/>
          <a:p>
            <a:r>
              <a:rPr lang="en-GB" dirty="0"/>
              <a:t>What Can Health Analytics Do for Us?</a:t>
            </a:r>
            <a:endParaRPr lang="en-US" b="1" dirty="0"/>
          </a:p>
        </p:txBody>
      </p:sp>
    </p:spTree>
    <p:extLst>
      <p:ext uri="{BB962C8B-B14F-4D97-AF65-F5344CB8AC3E}">
        <p14:creationId xmlns:p14="http://schemas.microsoft.com/office/powerpoint/2010/main" val="1664751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000CA-5B04-4632-B50E-1364717094F1}"/>
              </a:ext>
            </a:extLst>
          </p:cNvPr>
          <p:cNvSpPr>
            <a:spLocks noGrp="1"/>
          </p:cNvSpPr>
          <p:nvPr>
            <p:ph type="title"/>
          </p:nvPr>
        </p:nvSpPr>
        <p:spPr/>
        <p:txBody>
          <a:bodyPr>
            <a:normAutofit/>
          </a:bodyPr>
          <a:lstStyle/>
          <a:p>
            <a:r>
              <a:rPr lang="en-GB" dirty="0"/>
              <a:t>We Sail Vast Seas of Data</a:t>
            </a:r>
          </a:p>
        </p:txBody>
      </p:sp>
      <p:sp>
        <p:nvSpPr>
          <p:cNvPr id="4" name="Slide Number Placeholder 3">
            <a:extLst>
              <a:ext uri="{FF2B5EF4-FFF2-40B4-BE49-F238E27FC236}">
                <a16:creationId xmlns:a16="http://schemas.microsoft.com/office/drawing/2014/main" id="{E1E4D2D6-4D68-4545-B33D-01C0A595DBAC}"/>
              </a:ext>
            </a:extLst>
          </p:cNvPr>
          <p:cNvSpPr>
            <a:spLocks noGrp="1"/>
          </p:cNvSpPr>
          <p:nvPr>
            <p:ph type="sldNum" sz="quarter" idx="12"/>
          </p:nvPr>
        </p:nvSpPr>
        <p:spPr/>
        <p:txBody>
          <a:bodyPr/>
          <a:lstStyle/>
          <a:p>
            <a:fld id="{DFCA9D46-5061-CB44-B974-7368B75C86DF}" type="slidenum">
              <a:rPr lang="en-US" smtClean="0"/>
              <a:pPr/>
              <a:t>4</a:t>
            </a:fld>
            <a:endParaRPr lang="en-US" dirty="0"/>
          </a:p>
        </p:txBody>
      </p:sp>
      <p:sp>
        <p:nvSpPr>
          <p:cNvPr id="5" name="Text Placeholder 4">
            <a:extLst>
              <a:ext uri="{FF2B5EF4-FFF2-40B4-BE49-F238E27FC236}">
                <a16:creationId xmlns:a16="http://schemas.microsoft.com/office/drawing/2014/main" id="{222022B1-DB34-4D00-AD5C-A77F862D78E7}"/>
              </a:ext>
            </a:extLst>
          </p:cNvPr>
          <p:cNvSpPr>
            <a:spLocks noGrp="1"/>
          </p:cNvSpPr>
          <p:nvPr>
            <p:ph type="body" sz="quarter" idx="13"/>
          </p:nvPr>
        </p:nvSpPr>
        <p:spPr>
          <a:xfrm>
            <a:off x="383543" y="4186417"/>
            <a:ext cx="11367305" cy="1789976"/>
          </a:xfrm>
        </p:spPr>
        <p:txBody>
          <a:bodyPr>
            <a:normAutofit lnSpcReduction="10000"/>
          </a:bodyPr>
          <a:lstStyle/>
          <a:p>
            <a:r>
              <a:rPr lang="en-GB" dirty="0"/>
              <a:t>We have access to many aggregate datasets: QOF, ONS, MHSDS…</a:t>
            </a:r>
          </a:p>
          <a:p>
            <a:r>
              <a:rPr lang="en-GB" dirty="0"/>
              <a:t>Sometimes, we even have access to many patient-level datasets: HES, MHSDS, PLICS…</a:t>
            </a:r>
          </a:p>
          <a:p>
            <a:r>
              <a:rPr lang="en-GB" dirty="0"/>
              <a:t>And many platforms help us bringing them together: Fingertips, CPRD, WSIC, </a:t>
            </a:r>
            <a:r>
              <a:rPr lang="en-GB" dirty="0" err="1"/>
              <a:t>HeI</a:t>
            </a:r>
            <a:r>
              <a:rPr lang="en-GB" dirty="0"/>
              <a:t>…</a:t>
            </a:r>
          </a:p>
          <a:p>
            <a:endParaRPr lang="en-GB" dirty="0"/>
          </a:p>
          <a:p>
            <a:r>
              <a:rPr lang="en-GB" dirty="0"/>
              <a:t>And we are not yet using extensively wider determinants datasets!</a:t>
            </a:r>
          </a:p>
          <a:p>
            <a:pPr marL="0" indent="0">
              <a:buNone/>
            </a:pPr>
            <a:endParaRPr lang="en-GB" dirty="0"/>
          </a:p>
        </p:txBody>
      </p:sp>
      <p:pic>
        <p:nvPicPr>
          <p:cNvPr id="7" name="Picture 6">
            <a:extLst>
              <a:ext uri="{FF2B5EF4-FFF2-40B4-BE49-F238E27FC236}">
                <a16:creationId xmlns:a16="http://schemas.microsoft.com/office/drawing/2014/main" id="{491A2484-6643-EFDD-88F8-127E32581696}"/>
              </a:ext>
            </a:extLst>
          </p:cNvPr>
          <p:cNvPicPr>
            <a:picLocks noChangeAspect="1"/>
          </p:cNvPicPr>
          <p:nvPr/>
        </p:nvPicPr>
        <p:blipFill>
          <a:blip r:embed="rId2"/>
          <a:stretch>
            <a:fillRect/>
          </a:stretch>
        </p:blipFill>
        <p:spPr>
          <a:xfrm>
            <a:off x="432000" y="2204006"/>
            <a:ext cx="11418860" cy="1672995"/>
          </a:xfrm>
          <a:prstGeom prst="rect">
            <a:avLst/>
          </a:prstGeom>
        </p:spPr>
      </p:pic>
      <p:sp>
        <p:nvSpPr>
          <p:cNvPr id="6" name="Footer Placeholder 2">
            <a:extLst>
              <a:ext uri="{FF2B5EF4-FFF2-40B4-BE49-F238E27FC236}">
                <a16:creationId xmlns:a16="http://schemas.microsoft.com/office/drawing/2014/main" id="{D06F9195-BCC7-9E08-4950-85FCF341B5CD}"/>
              </a:ext>
            </a:extLst>
          </p:cNvPr>
          <p:cNvSpPr>
            <a:spLocks noGrp="1"/>
          </p:cNvSpPr>
          <p:nvPr>
            <p:ph type="ftr" sz="quarter" idx="11"/>
          </p:nvPr>
        </p:nvSpPr>
        <p:spPr>
          <a:xfrm>
            <a:off x="4038600" y="445022"/>
            <a:ext cx="7189378" cy="207010"/>
          </a:xfrm>
        </p:spPr>
        <p:txBody>
          <a:bodyPr/>
          <a:lstStyle/>
          <a:p>
            <a:r>
              <a:rPr lang="en-GB" dirty="0"/>
              <a:t>What Can Health Analytics Do for Us?</a:t>
            </a:r>
            <a:endParaRPr lang="en-US" b="1" dirty="0"/>
          </a:p>
        </p:txBody>
      </p:sp>
    </p:spTree>
    <p:extLst>
      <p:ext uri="{BB962C8B-B14F-4D97-AF65-F5344CB8AC3E}">
        <p14:creationId xmlns:p14="http://schemas.microsoft.com/office/powerpoint/2010/main" val="2600988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000CA-5B04-4632-B50E-1364717094F1}"/>
              </a:ext>
            </a:extLst>
          </p:cNvPr>
          <p:cNvSpPr>
            <a:spLocks noGrp="1"/>
          </p:cNvSpPr>
          <p:nvPr>
            <p:ph type="title"/>
          </p:nvPr>
        </p:nvSpPr>
        <p:spPr/>
        <p:txBody>
          <a:bodyPr>
            <a:normAutofit/>
          </a:bodyPr>
          <a:lstStyle/>
          <a:p>
            <a:r>
              <a:rPr lang="en-GB" dirty="0"/>
              <a:t>But No Dataset Is Straightforward</a:t>
            </a:r>
          </a:p>
        </p:txBody>
      </p:sp>
      <p:sp>
        <p:nvSpPr>
          <p:cNvPr id="4" name="Slide Number Placeholder 3">
            <a:extLst>
              <a:ext uri="{FF2B5EF4-FFF2-40B4-BE49-F238E27FC236}">
                <a16:creationId xmlns:a16="http://schemas.microsoft.com/office/drawing/2014/main" id="{E1E4D2D6-4D68-4545-B33D-01C0A595DBAC}"/>
              </a:ext>
            </a:extLst>
          </p:cNvPr>
          <p:cNvSpPr>
            <a:spLocks noGrp="1"/>
          </p:cNvSpPr>
          <p:nvPr>
            <p:ph type="sldNum" sz="quarter" idx="12"/>
          </p:nvPr>
        </p:nvSpPr>
        <p:spPr/>
        <p:txBody>
          <a:bodyPr/>
          <a:lstStyle/>
          <a:p>
            <a:fld id="{DFCA9D46-5061-CB44-B974-7368B75C86DF}" type="slidenum">
              <a:rPr lang="en-US" smtClean="0"/>
              <a:pPr/>
              <a:t>5</a:t>
            </a:fld>
            <a:endParaRPr lang="en-US" dirty="0"/>
          </a:p>
        </p:txBody>
      </p:sp>
      <p:sp>
        <p:nvSpPr>
          <p:cNvPr id="5" name="Text Placeholder 4">
            <a:extLst>
              <a:ext uri="{FF2B5EF4-FFF2-40B4-BE49-F238E27FC236}">
                <a16:creationId xmlns:a16="http://schemas.microsoft.com/office/drawing/2014/main" id="{222022B1-DB34-4D00-AD5C-A77F862D78E7}"/>
              </a:ext>
            </a:extLst>
          </p:cNvPr>
          <p:cNvSpPr>
            <a:spLocks noGrp="1"/>
          </p:cNvSpPr>
          <p:nvPr>
            <p:ph type="body" sz="quarter" idx="13"/>
          </p:nvPr>
        </p:nvSpPr>
        <p:spPr>
          <a:xfrm>
            <a:off x="4666268" y="2272977"/>
            <a:ext cx="7084607" cy="4140000"/>
          </a:xfrm>
        </p:spPr>
        <p:txBody>
          <a:bodyPr/>
          <a:lstStyle/>
          <a:p>
            <a:r>
              <a:rPr lang="en-GB" dirty="0"/>
              <a:t>The reason behind the establishment of a dataset shapes the data</a:t>
            </a:r>
          </a:p>
          <a:p>
            <a:r>
              <a:rPr lang="en-GB" dirty="0"/>
              <a:t>The interpretation of the reason for collection by the data collector will have an impact</a:t>
            </a:r>
          </a:p>
          <a:p>
            <a:r>
              <a:rPr lang="en-GB" dirty="0"/>
              <a:t>Context, including time pressures, culture, and measuring tools, might also warp what is recorded</a:t>
            </a:r>
          </a:p>
          <a:p>
            <a:r>
              <a:rPr lang="en-GB" dirty="0"/>
              <a:t>Any additional processing could be difficult to disentangle</a:t>
            </a:r>
          </a:p>
          <a:p>
            <a:endParaRPr lang="en-GB" dirty="0"/>
          </a:p>
          <a:p>
            <a:r>
              <a:rPr lang="en-GB" dirty="0"/>
              <a:t>Also, data don’t necessarily “say” much without analysis</a:t>
            </a:r>
          </a:p>
        </p:txBody>
      </p:sp>
      <p:pic>
        <p:nvPicPr>
          <p:cNvPr id="1026" name="Picture 2" descr="Methods of Data Collection in Nursing Studies | The HwABlog">
            <a:extLst>
              <a:ext uri="{FF2B5EF4-FFF2-40B4-BE49-F238E27FC236}">
                <a16:creationId xmlns:a16="http://schemas.microsoft.com/office/drawing/2014/main" id="{6070EBE0-3B78-0BB3-E676-99300DD630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125" y="2204006"/>
            <a:ext cx="3817011" cy="2862758"/>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2">
            <a:extLst>
              <a:ext uri="{FF2B5EF4-FFF2-40B4-BE49-F238E27FC236}">
                <a16:creationId xmlns:a16="http://schemas.microsoft.com/office/drawing/2014/main" id="{CFE6C3CF-EF1A-1429-54D9-6AB0CDEE8A67}"/>
              </a:ext>
            </a:extLst>
          </p:cNvPr>
          <p:cNvSpPr>
            <a:spLocks noGrp="1"/>
          </p:cNvSpPr>
          <p:nvPr>
            <p:ph type="ftr" sz="quarter" idx="11"/>
          </p:nvPr>
        </p:nvSpPr>
        <p:spPr>
          <a:xfrm>
            <a:off x="4038600" y="445022"/>
            <a:ext cx="7189378" cy="207010"/>
          </a:xfrm>
        </p:spPr>
        <p:txBody>
          <a:bodyPr/>
          <a:lstStyle/>
          <a:p>
            <a:r>
              <a:rPr lang="en-GB" dirty="0"/>
              <a:t>What Can Health Analytics Do for Us?</a:t>
            </a:r>
            <a:endParaRPr lang="en-US" b="1" dirty="0"/>
          </a:p>
        </p:txBody>
      </p:sp>
    </p:spTree>
    <p:extLst>
      <p:ext uri="{BB962C8B-B14F-4D97-AF65-F5344CB8AC3E}">
        <p14:creationId xmlns:p14="http://schemas.microsoft.com/office/powerpoint/2010/main" val="874115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000CA-5B04-4632-B50E-1364717094F1}"/>
              </a:ext>
            </a:extLst>
          </p:cNvPr>
          <p:cNvSpPr>
            <a:spLocks noGrp="1"/>
          </p:cNvSpPr>
          <p:nvPr>
            <p:ph type="title"/>
          </p:nvPr>
        </p:nvSpPr>
        <p:spPr/>
        <p:txBody>
          <a:bodyPr>
            <a:normAutofit/>
          </a:bodyPr>
          <a:lstStyle/>
          <a:p>
            <a:r>
              <a:rPr lang="en-GB" dirty="0"/>
              <a:t>Lies, Targets and Statistics</a:t>
            </a:r>
          </a:p>
        </p:txBody>
      </p:sp>
      <p:sp>
        <p:nvSpPr>
          <p:cNvPr id="4" name="Slide Number Placeholder 3">
            <a:extLst>
              <a:ext uri="{FF2B5EF4-FFF2-40B4-BE49-F238E27FC236}">
                <a16:creationId xmlns:a16="http://schemas.microsoft.com/office/drawing/2014/main" id="{E1E4D2D6-4D68-4545-B33D-01C0A595DBAC}"/>
              </a:ext>
            </a:extLst>
          </p:cNvPr>
          <p:cNvSpPr>
            <a:spLocks noGrp="1"/>
          </p:cNvSpPr>
          <p:nvPr>
            <p:ph type="sldNum" sz="quarter" idx="12"/>
          </p:nvPr>
        </p:nvSpPr>
        <p:spPr/>
        <p:txBody>
          <a:bodyPr/>
          <a:lstStyle/>
          <a:p>
            <a:fld id="{DFCA9D46-5061-CB44-B974-7368B75C86DF}" type="slidenum">
              <a:rPr lang="en-US" smtClean="0"/>
              <a:pPr/>
              <a:t>6</a:t>
            </a:fld>
            <a:endParaRPr lang="en-US" dirty="0"/>
          </a:p>
        </p:txBody>
      </p:sp>
      <p:sp>
        <p:nvSpPr>
          <p:cNvPr id="8" name="Text Placeholder 9">
            <a:extLst>
              <a:ext uri="{FF2B5EF4-FFF2-40B4-BE49-F238E27FC236}">
                <a16:creationId xmlns:a16="http://schemas.microsoft.com/office/drawing/2014/main" id="{6BB24064-3A50-8C47-6C39-7D8B2A24A223}"/>
              </a:ext>
            </a:extLst>
          </p:cNvPr>
          <p:cNvSpPr>
            <a:spLocks noGrp="1"/>
          </p:cNvSpPr>
          <p:nvPr>
            <p:ph type="body" sz="quarter" idx="13"/>
          </p:nvPr>
        </p:nvSpPr>
        <p:spPr>
          <a:xfrm>
            <a:off x="432000" y="2272977"/>
            <a:ext cx="11322000" cy="4140000"/>
          </a:xfrm>
        </p:spPr>
        <p:txBody>
          <a:bodyPr>
            <a:normAutofit/>
          </a:bodyPr>
          <a:lstStyle/>
          <a:p>
            <a:r>
              <a:rPr lang="en-GB" sz="2000" dirty="0"/>
              <a:t>We are good at setting targets – not always great at predicting how thos</a:t>
            </a:r>
            <a:r>
              <a:rPr lang="en-GB" dirty="0"/>
              <a:t>e will have an impact on culture and behaviours</a:t>
            </a:r>
          </a:p>
          <a:p>
            <a:r>
              <a:rPr lang="en-GB" sz="2000" dirty="0"/>
              <a:t>We sometimes rely on summary statistics – but that’s not always helpful</a:t>
            </a:r>
          </a:p>
        </p:txBody>
      </p:sp>
      <p:pic>
        <p:nvPicPr>
          <p:cNvPr id="1026" name="Picture 2" descr="Lies, Damned Lies and Statistics: A Data Literacy Primer - EAVI">
            <a:extLst>
              <a:ext uri="{FF2B5EF4-FFF2-40B4-BE49-F238E27FC236}">
                <a16:creationId xmlns:a16="http://schemas.microsoft.com/office/drawing/2014/main" id="{9DE8E4CF-D694-B316-ED77-7B9C2683FD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2256" y="3699233"/>
            <a:ext cx="5427488" cy="2713744"/>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2">
            <a:extLst>
              <a:ext uri="{FF2B5EF4-FFF2-40B4-BE49-F238E27FC236}">
                <a16:creationId xmlns:a16="http://schemas.microsoft.com/office/drawing/2014/main" id="{3BBE7E89-560E-C9D3-5ED6-8EC087BA118D}"/>
              </a:ext>
            </a:extLst>
          </p:cNvPr>
          <p:cNvSpPr>
            <a:spLocks noGrp="1"/>
          </p:cNvSpPr>
          <p:nvPr>
            <p:ph type="ftr" sz="quarter" idx="11"/>
          </p:nvPr>
        </p:nvSpPr>
        <p:spPr>
          <a:xfrm>
            <a:off x="4038600" y="445022"/>
            <a:ext cx="7189378" cy="207010"/>
          </a:xfrm>
        </p:spPr>
        <p:txBody>
          <a:bodyPr/>
          <a:lstStyle/>
          <a:p>
            <a:r>
              <a:rPr lang="en-GB" dirty="0"/>
              <a:t>What Can Health Analytics Do for Us?</a:t>
            </a:r>
            <a:endParaRPr lang="en-US" b="1" dirty="0"/>
          </a:p>
        </p:txBody>
      </p:sp>
    </p:spTree>
    <p:extLst>
      <p:ext uri="{BB962C8B-B14F-4D97-AF65-F5344CB8AC3E}">
        <p14:creationId xmlns:p14="http://schemas.microsoft.com/office/powerpoint/2010/main" val="2532020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000CA-5B04-4632-B50E-1364717094F1}"/>
              </a:ext>
            </a:extLst>
          </p:cNvPr>
          <p:cNvSpPr>
            <a:spLocks noGrp="1"/>
          </p:cNvSpPr>
          <p:nvPr>
            <p:ph type="title"/>
          </p:nvPr>
        </p:nvSpPr>
        <p:spPr/>
        <p:txBody>
          <a:bodyPr>
            <a:normAutofit/>
          </a:bodyPr>
          <a:lstStyle/>
          <a:p>
            <a:r>
              <a:rPr lang="en-GB" dirty="0"/>
              <a:t>Example: Deprivation</a:t>
            </a:r>
          </a:p>
        </p:txBody>
      </p:sp>
      <p:sp>
        <p:nvSpPr>
          <p:cNvPr id="4" name="Slide Number Placeholder 3">
            <a:extLst>
              <a:ext uri="{FF2B5EF4-FFF2-40B4-BE49-F238E27FC236}">
                <a16:creationId xmlns:a16="http://schemas.microsoft.com/office/drawing/2014/main" id="{E1E4D2D6-4D68-4545-B33D-01C0A595DBAC}"/>
              </a:ext>
            </a:extLst>
          </p:cNvPr>
          <p:cNvSpPr>
            <a:spLocks noGrp="1"/>
          </p:cNvSpPr>
          <p:nvPr>
            <p:ph type="sldNum" sz="quarter" idx="12"/>
          </p:nvPr>
        </p:nvSpPr>
        <p:spPr/>
        <p:txBody>
          <a:bodyPr/>
          <a:lstStyle/>
          <a:p>
            <a:fld id="{DFCA9D46-5061-CB44-B974-7368B75C86DF}" type="slidenum">
              <a:rPr lang="en-US" smtClean="0"/>
              <a:pPr/>
              <a:t>7</a:t>
            </a:fld>
            <a:endParaRPr lang="en-US" dirty="0"/>
          </a:p>
        </p:txBody>
      </p:sp>
      <p:sp>
        <p:nvSpPr>
          <p:cNvPr id="8" name="Text Placeholder 9">
            <a:extLst>
              <a:ext uri="{FF2B5EF4-FFF2-40B4-BE49-F238E27FC236}">
                <a16:creationId xmlns:a16="http://schemas.microsoft.com/office/drawing/2014/main" id="{6BB24064-3A50-8C47-6C39-7D8B2A24A223}"/>
              </a:ext>
            </a:extLst>
          </p:cNvPr>
          <p:cNvSpPr>
            <a:spLocks noGrp="1"/>
          </p:cNvSpPr>
          <p:nvPr>
            <p:ph type="body" sz="quarter" idx="13"/>
          </p:nvPr>
        </p:nvSpPr>
        <p:spPr>
          <a:xfrm>
            <a:off x="432000" y="2272977"/>
            <a:ext cx="4705608" cy="4140000"/>
          </a:xfrm>
        </p:spPr>
        <p:txBody>
          <a:bodyPr>
            <a:normAutofit/>
          </a:bodyPr>
          <a:lstStyle/>
          <a:p>
            <a:r>
              <a:rPr lang="en-GB" dirty="0"/>
              <a:t>Deprivation is routinely discussed as a factor in poor health outcomes</a:t>
            </a:r>
          </a:p>
          <a:p>
            <a:r>
              <a:rPr lang="en-GB" dirty="0"/>
              <a:t>Summary statistics and predictive modelling will consistently show how people living in the most deprived areas are more likely to be ill and die earlier than people living in the most affluent areas</a:t>
            </a:r>
          </a:p>
          <a:p>
            <a:pPr marL="0" indent="0">
              <a:buNone/>
            </a:pPr>
            <a:endParaRPr lang="en-GB" dirty="0"/>
          </a:p>
          <a:p>
            <a:r>
              <a:rPr lang="en-GB" dirty="0"/>
              <a:t>But is this helpful?</a:t>
            </a:r>
          </a:p>
          <a:p>
            <a:pPr marL="0" indent="0">
              <a:buNone/>
            </a:pPr>
            <a:endParaRPr lang="en-GB" sz="2000" dirty="0"/>
          </a:p>
        </p:txBody>
      </p:sp>
      <p:pic>
        <p:nvPicPr>
          <p:cNvPr id="2050" name="Picture 2" descr="Source: https://www.gov.uk/government/publications/health-profile-for-england/chapter-5-inequality-in-health">
            <a:extLst>
              <a:ext uri="{FF2B5EF4-FFF2-40B4-BE49-F238E27FC236}">
                <a16:creationId xmlns:a16="http://schemas.microsoft.com/office/drawing/2014/main" id="{3C2B7416-8762-FBC2-8AC4-16B2C0C279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5900" y="2269479"/>
            <a:ext cx="6464100" cy="430940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2">
            <a:extLst>
              <a:ext uri="{FF2B5EF4-FFF2-40B4-BE49-F238E27FC236}">
                <a16:creationId xmlns:a16="http://schemas.microsoft.com/office/drawing/2014/main" id="{118098B2-9B41-8523-F6C3-CA57B345F18C}"/>
              </a:ext>
            </a:extLst>
          </p:cNvPr>
          <p:cNvSpPr>
            <a:spLocks noGrp="1"/>
          </p:cNvSpPr>
          <p:nvPr>
            <p:ph type="ftr" sz="quarter" idx="11"/>
          </p:nvPr>
        </p:nvSpPr>
        <p:spPr>
          <a:xfrm>
            <a:off x="4038600" y="445022"/>
            <a:ext cx="7189378" cy="207010"/>
          </a:xfrm>
        </p:spPr>
        <p:txBody>
          <a:bodyPr/>
          <a:lstStyle/>
          <a:p>
            <a:r>
              <a:rPr lang="en-GB" dirty="0"/>
              <a:t>What Can Health Analytics Do for Us?</a:t>
            </a:r>
            <a:endParaRPr lang="en-US" b="1" dirty="0"/>
          </a:p>
        </p:txBody>
      </p:sp>
    </p:spTree>
    <p:extLst>
      <p:ext uri="{BB962C8B-B14F-4D97-AF65-F5344CB8AC3E}">
        <p14:creationId xmlns:p14="http://schemas.microsoft.com/office/powerpoint/2010/main" val="3072123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000CA-5B04-4632-B50E-1364717094F1}"/>
              </a:ext>
            </a:extLst>
          </p:cNvPr>
          <p:cNvSpPr>
            <a:spLocks noGrp="1"/>
          </p:cNvSpPr>
          <p:nvPr>
            <p:ph type="title"/>
          </p:nvPr>
        </p:nvSpPr>
        <p:spPr/>
        <p:txBody>
          <a:bodyPr>
            <a:normAutofit/>
          </a:bodyPr>
          <a:lstStyle/>
          <a:p>
            <a:r>
              <a:rPr lang="en-GB" dirty="0"/>
              <a:t>Example Technique: Population Segmentation</a:t>
            </a:r>
            <a:endParaRPr lang="en-GB" sz="1600" dirty="0"/>
          </a:p>
        </p:txBody>
      </p:sp>
      <p:sp>
        <p:nvSpPr>
          <p:cNvPr id="4" name="Slide Number Placeholder 3">
            <a:extLst>
              <a:ext uri="{FF2B5EF4-FFF2-40B4-BE49-F238E27FC236}">
                <a16:creationId xmlns:a16="http://schemas.microsoft.com/office/drawing/2014/main" id="{E1E4D2D6-4D68-4545-B33D-01C0A595DBAC}"/>
              </a:ext>
            </a:extLst>
          </p:cNvPr>
          <p:cNvSpPr>
            <a:spLocks noGrp="1"/>
          </p:cNvSpPr>
          <p:nvPr>
            <p:ph type="sldNum" sz="quarter" idx="12"/>
          </p:nvPr>
        </p:nvSpPr>
        <p:spPr/>
        <p:txBody>
          <a:bodyPr/>
          <a:lstStyle/>
          <a:p>
            <a:fld id="{DFCA9D46-5061-CB44-B974-7368B75C86DF}" type="slidenum">
              <a:rPr lang="en-US" smtClean="0"/>
              <a:pPr/>
              <a:t>8</a:t>
            </a:fld>
            <a:endParaRPr lang="en-US" dirty="0"/>
          </a:p>
        </p:txBody>
      </p:sp>
      <p:sp>
        <p:nvSpPr>
          <p:cNvPr id="5" name="Text Placeholder 9">
            <a:extLst>
              <a:ext uri="{FF2B5EF4-FFF2-40B4-BE49-F238E27FC236}">
                <a16:creationId xmlns:a16="http://schemas.microsoft.com/office/drawing/2014/main" id="{550A96EE-F4A3-7F52-4C07-E7A2188A28C8}"/>
              </a:ext>
            </a:extLst>
          </p:cNvPr>
          <p:cNvSpPr>
            <a:spLocks noGrp="1"/>
          </p:cNvSpPr>
          <p:nvPr>
            <p:ph type="body" sz="quarter" idx="13"/>
          </p:nvPr>
        </p:nvSpPr>
        <p:spPr>
          <a:xfrm>
            <a:off x="432000" y="2423897"/>
            <a:ext cx="6987975" cy="4234355"/>
          </a:xfrm>
        </p:spPr>
        <p:txBody>
          <a:bodyPr>
            <a:normAutofit/>
          </a:bodyPr>
          <a:lstStyle/>
          <a:p>
            <a:pPr algn="l" rtl="0" fontAlgn="base">
              <a:buFont typeface="Arial" panose="020B0604020202020204" pitchFamily="34" charset="0"/>
              <a:buChar char="•"/>
            </a:pPr>
            <a:r>
              <a:rPr lang="en-GB" b="0" i="0" u="none" strike="noStrike" dirty="0">
                <a:solidFill>
                  <a:srgbClr val="282828"/>
                </a:solidFill>
                <a:effectLst/>
                <a:latin typeface="Arial" panose="020B0604020202020204" pitchFamily="34" charset="0"/>
              </a:rPr>
              <a:t>Health metrics can often be adequately described by summary statistics</a:t>
            </a:r>
            <a:r>
              <a:rPr lang="en-GB" b="0" i="0" dirty="0">
                <a:solidFill>
                  <a:srgbClr val="282828"/>
                </a:solidFill>
                <a:effectLst/>
                <a:latin typeface="Arial" panose="020B0604020202020204" pitchFamily="34" charset="0"/>
              </a:rPr>
              <a:t>​</a:t>
            </a:r>
          </a:p>
          <a:p>
            <a:pPr algn="l" rtl="0" fontAlgn="base">
              <a:buFont typeface="Arial" panose="020B0604020202020204" pitchFamily="34" charset="0"/>
              <a:buChar char="•"/>
            </a:pPr>
            <a:r>
              <a:rPr lang="en-GB" b="0" i="0" u="none" strike="noStrike" dirty="0">
                <a:solidFill>
                  <a:srgbClr val="282828"/>
                </a:solidFill>
                <a:effectLst/>
                <a:latin typeface="Arial" panose="020B0604020202020204" pitchFamily="34" charset="0"/>
              </a:rPr>
              <a:t>However, the usefulness of summary statistics decreases as the complexity of a system and/or group increases</a:t>
            </a:r>
            <a:r>
              <a:rPr lang="en-GB" b="0" i="0" dirty="0">
                <a:solidFill>
                  <a:srgbClr val="282828"/>
                </a:solidFill>
                <a:effectLst/>
                <a:latin typeface="Arial" panose="020B0604020202020204" pitchFamily="34" charset="0"/>
              </a:rPr>
              <a:t>​</a:t>
            </a:r>
          </a:p>
          <a:p>
            <a:pPr lvl="1" fontAlgn="base"/>
            <a:r>
              <a:rPr lang="en-GB" b="0" i="0" u="none" strike="noStrike" dirty="0">
                <a:solidFill>
                  <a:srgbClr val="282828"/>
                </a:solidFill>
                <a:effectLst/>
                <a:latin typeface="Arial" panose="020B0604020202020204" pitchFamily="34" charset="0"/>
              </a:rPr>
              <a:t>Most populations are highly heterogeneous!</a:t>
            </a:r>
            <a:r>
              <a:rPr lang="en-GB" b="0" i="0" dirty="0">
                <a:solidFill>
                  <a:srgbClr val="282828"/>
                </a:solidFill>
                <a:effectLst/>
                <a:latin typeface="Arial" panose="020B0604020202020204" pitchFamily="34" charset="0"/>
              </a:rPr>
              <a:t>​</a:t>
            </a:r>
          </a:p>
          <a:p>
            <a:pPr lvl="1" fontAlgn="base"/>
            <a:r>
              <a:rPr lang="en-GB" b="0" i="0" u="none" strike="noStrike" dirty="0">
                <a:solidFill>
                  <a:srgbClr val="282828"/>
                </a:solidFill>
                <a:effectLst/>
                <a:latin typeface="Arial" panose="020B0604020202020204" pitchFamily="34" charset="0"/>
              </a:rPr>
              <a:t>populations containing people with lots of different needs</a:t>
            </a:r>
            <a:r>
              <a:rPr lang="en-GB" b="0" i="0" dirty="0">
                <a:solidFill>
                  <a:srgbClr val="282828"/>
                </a:solidFill>
                <a:effectLst/>
                <a:latin typeface="Arial" panose="020B0604020202020204" pitchFamily="34" charset="0"/>
              </a:rPr>
              <a:t>​</a:t>
            </a:r>
          </a:p>
          <a:p>
            <a:pPr lvl="1" fontAlgn="base"/>
            <a:r>
              <a:rPr lang="en-GB" b="0" i="0" u="none" strike="noStrike" dirty="0">
                <a:solidFill>
                  <a:srgbClr val="282828"/>
                </a:solidFill>
                <a:effectLst/>
                <a:latin typeface="Arial" panose="020B0604020202020204" pitchFamily="34" charset="0"/>
              </a:rPr>
              <a:t>unevenly distributed numbers in different categories</a:t>
            </a:r>
            <a:r>
              <a:rPr lang="en-GB" b="0" i="0" dirty="0">
                <a:solidFill>
                  <a:srgbClr val="282828"/>
                </a:solidFill>
                <a:effectLst/>
                <a:latin typeface="Arial" panose="020B0604020202020204" pitchFamily="34" charset="0"/>
              </a:rPr>
              <a:t>​</a:t>
            </a:r>
          </a:p>
          <a:p>
            <a:pPr lvl="1" fontAlgn="base"/>
            <a:r>
              <a:rPr lang="en-GB" b="0" i="0" u="none" strike="noStrike" dirty="0">
                <a:solidFill>
                  <a:srgbClr val="282828"/>
                </a:solidFill>
                <a:effectLst/>
                <a:latin typeface="Arial" panose="020B0604020202020204" pitchFamily="34" charset="0"/>
              </a:rPr>
              <a:t>or outliers with particularly good or bad outcomes</a:t>
            </a:r>
            <a:endParaRPr lang="en-GB" dirty="0">
              <a:solidFill>
                <a:srgbClr val="282828"/>
              </a:solidFill>
              <a:latin typeface="Arial" panose="020B0604020202020204" pitchFamily="34" charset="0"/>
            </a:endParaRPr>
          </a:p>
          <a:p>
            <a:r>
              <a:rPr lang="en-GB" b="0" i="0" u="none" strike="noStrike" dirty="0">
                <a:solidFill>
                  <a:srgbClr val="282828"/>
                </a:solidFill>
                <a:effectLst/>
                <a:latin typeface="Arial" panose="020B0604020202020204" pitchFamily="34" charset="0"/>
              </a:rPr>
              <a:t>Widely used in marketing as part of Segmentation → Targeting → Positioning strategies</a:t>
            </a:r>
            <a:endParaRPr lang="en-GB" dirty="0"/>
          </a:p>
        </p:txBody>
      </p:sp>
      <p:pic>
        <p:nvPicPr>
          <p:cNvPr id="4098" name="Picture 2" descr="Demographic Segmentation: Examples, Advantages + [Variables]">
            <a:extLst>
              <a:ext uri="{FF2B5EF4-FFF2-40B4-BE49-F238E27FC236}">
                <a16:creationId xmlns:a16="http://schemas.microsoft.com/office/drawing/2014/main" id="{103DE337-9F43-C301-8814-7D716B96A5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5601" y="2657758"/>
            <a:ext cx="4312255" cy="305307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2">
            <a:extLst>
              <a:ext uri="{FF2B5EF4-FFF2-40B4-BE49-F238E27FC236}">
                <a16:creationId xmlns:a16="http://schemas.microsoft.com/office/drawing/2014/main" id="{140E7CAB-B79A-0D88-DF25-26E7AD7362AF}"/>
              </a:ext>
            </a:extLst>
          </p:cNvPr>
          <p:cNvSpPr>
            <a:spLocks noGrp="1"/>
          </p:cNvSpPr>
          <p:nvPr>
            <p:ph type="ftr" sz="quarter" idx="11"/>
          </p:nvPr>
        </p:nvSpPr>
        <p:spPr>
          <a:xfrm>
            <a:off x="4038600" y="445022"/>
            <a:ext cx="7189378" cy="207010"/>
          </a:xfrm>
        </p:spPr>
        <p:txBody>
          <a:bodyPr/>
          <a:lstStyle/>
          <a:p>
            <a:r>
              <a:rPr lang="en-GB" dirty="0"/>
              <a:t>What Can Health Analytics Do for Us?</a:t>
            </a:r>
            <a:endParaRPr lang="en-US" b="1" dirty="0"/>
          </a:p>
        </p:txBody>
      </p:sp>
    </p:spTree>
    <p:extLst>
      <p:ext uri="{BB962C8B-B14F-4D97-AF65-F5344CB8AC3E}">
        <p14:creationId xmlns:p14="http://schemas.microsoft.com/office/powerpoint/2010/main" val="1905197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000CA-5B04-4632-B50E-1364717094F1}"/>
              </a:ext>
            </a:extLst>
          </p:cNvPr>
          <p:cNvSpPr>
            <a:spLocks noGrp="1"/>
          </p:cNvSpPr>
          <p:nvPr>
            <p:ph type="title"/>
          </p:nvPr>
        </p:nvSpPr>
        <p:spPr/>
        <p:txBody>
          <a:bodyPr>
            <a:normAutofit/>
          </a:bodyPr>
          <a:lstStyle/>
          <a:p>
            <a:r>
              <a:rPr lang="en-GB" dirty="0"/>
              <a:t>Population Segmentation – Existing Models</a:t>
            </a:r>
            <a:endParaRPr lang="en-GB" sz="1600" dirty="0"/>
          </a:p>
        </p:txBody>
      </p:sp>
      <p:sp>
        <p:nvSpPr>
          <p:cNvPr id="4" name="Slide Number Placeholder 3">
            <a:extLst>
              <a:ext uri="{FF2B5EF4-FFF2-40B4-BE49-F238E27FC236}">
                <a16:creationId xmlns:a16="http://schemas.microsoft.com/office/drawing/2014/main" id="{E1E4D2D6-4D68-4545-B33D-01C0A595DBAC}"/>
              </a:ext>
            </a:extLst>
          </p:cNvPr>
          <p:cNvSpPr>
            <a:spLocks noGrp="1"/>
          </p:cNvSpPr>
          <p:nvPr>
            <p:ph type="sldNum" sz="quarter" idx="12"/>
          </p:nvPr>
        </p:nvSpPr>
        <p:spPr/>
        <p:txBody>
          <a:bodyPr/>
          <a:lstStyle/>
          <a:p>
            <a:fld id="{DFCA9D46-5061-CB44-B974-7368B75C86DF}" type="slidenum">
              <a:rPr lang="en-US" smtClean="0"/>
              <a:pPr/>
              <a:t>9</a:t>
            </a:fld>
            <a:endParaRPr lang="en-US" dirty="0"/>
          </a:p>
        </p:txBody>
      </p:sp>
      <p:pic>
        <p:nvPicPr>
          <p:cNvPr id="2050" name="Picture 2">
            <a:extLst>
              <a:ext uri="{FF2B5EF4-FFF2-40B4-BE49-F238E27FC236}">
                <a16:creationId xmlns:a16="http://schemas.microsoft.com/office/drawing/2014/main" id="{32A41F6B-63C4-0AAA-B974-4F3D0E5F66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1856" y="2204006"/>
            <a:ext cx="6971458" cy="4573276"/>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9">
            <a:extLst>
              <a:ext uri="{FF2B5EF4-FFF2-40B4-BE49-F238E27FC236}">
                <a16:creationId xmlns:a16="http://schemas.microsoft.com/office/drawing/2014/main" id="{C0B34D62-E6D8-30C1-CA48-E90807958B7A}"/>
              </a:ext>
            </a:extLst>
          </p:cNvPr>
          <p:cNvSpPr>
            <a:spLocks noGrp="1"/>
          </p:cNvSpPr>
          <p:nvPr>
            <p:ph type="body" sz="quarter" idx="13"/>
          </p:nvPr>
        </p:nvSpPr>
        <p:spPr>
          <a:xfrm>
            <a:off x="432000" y="2423897"/>
            <a:ext cx="4234267" cy="4234355"/>
          </a:xfrm>
        </p:spPr>
        <p:txBody>
          <a:bodyPr>
            <a:normAutofit/>
          </a:bodyPr>
          <a:lstStyle/>
          <a:p>
            <a:pPr algn="l" rtl="0" fontAlgn="base">
              <a:buFont typeface="Arial" panose="020B0604020202020204" pitchFamily="34" charset="0"/>
              <a:buChar char="•"/>
            </a:pPr>
            <a:r>
              <a:rPr lang="en-GB" dirty="0">
                <a:solidFill>
                  <a:srgbClr val="282828"/>
                </a:solidFill>
                <a:latin typeface="Arial" panose="020B0604020202020204" pitchFamily="34" charset="0"/>
              </a:rPr>
              <a:t>Several models exist</a:t>
            </a:r>
          </a:p>
          <a:p>
            <a:pPr algn="l" rtl="0" fontAlgn="base">
              <a:buFont typeface="Arial" panose="020B0604020202020204" pitchFamily="34" charset="0"/>
              <a:buChar char="•"/>
            </a:pPr>
            <a:r>
              <a:rPr lang="en-GB" dirty="0">
                <a:solidFill>
                  <a:srgbClr val="282828"/>
                </a:solidFill>
                <a:latin typeface="Arial" panose="020B0604020202020204" pitchFamily="34" charset="0"/>
              </a:rPr>
              <a:t>They provide parameters/thresholds to segment your population</a:t>
            </a:r>
          </a:p>
          <a:p>
            <a:pPr algn="l" rtl="0" fontAlgn="base">
              <a:buFont typeface="Arial" panose="020B0604020202020204" pitchFamily="34" charset="0"/>
              <a:buChar char="•"/>
            </a:pPr>
            <a:r>
              <a:rPr lang="en-GB" dirty="0">
                <a:solidFill>
                  <a:srgbClr val="282828"/>
                </a:solidFill>
                <a:latin typeface="Arial" panose="020B0604020202020204" pitchFamily="34" charset="0"/>
              </a:rPr>
              <a:t>Relatively easy to implement</a:t>
            </a:r>
            <a:endParaRPr lang="en-GB" dirty="0"/>
          </a:p>
        </p:txBody>
      </p:sp>
      <p:sp>
        <p:nvSpPr>
          <p:cNvPr id="5" name="Footer Placeholder 2">
            <a:extLst>
              <a:ext uri="{FF2B5EF4-FFF2-40B4-BE49-F238E27FC236}">
                <a16:creationId xmlns:a16="http://schemas.microsoft.com/office/drawing/2014/main" id="{BEA297FF-12F6-8744-C954-7981924ED50A}"/>
              </a:ext>
            </a:extLst>
          </p:cNvPr>
          <p:cNvSpPr>
            <a:spLocks noGrp="1"/>
          </p:cNvSpPr>
          <p:nvPr>
            <p:ph type="ftr" sz="quarter" idx="11"/>
          </p:nvPr>
        </p:nvSpPr>
        <p:spPr>
          <a:xfrm>
            <a:off x="4038600" y="445022"/>
            <a:ext cx="7189378" cy="207010"/>
          </a:xfrm>
        </p:spPr>
        <p:txBody>
          <a:bodyPr/>
          <a:lstStyle/>
          <a:p>
            <a:r>
              <a:rPr lang="en-GB" dirty="0"/>
              <a:t>What Can Health Analytics Do for Us?</a:t>
            </a:r>
            <a:endParaRPr lang="en-US" b="1" dirty="0"/>
          </a:p>
        </p:txBody>
      </p:sp>
    </p:spTree>
    <p:extLst>
      <p:ext uri="{BB962C8B-B14F-4D97-AF65-F5344CB8AC3E}">
        <p14:creationId xmlns:p14="http://schemas.microsoft.com/office/powerpoint/2010/main" val="3943494238"/>
      </p:ext>
    </p:extLst>
  </p:cSld>
  <p:clrMapOvr>
    <a:masterClrMapping/>
  </p:clrMapOvr>
</p:sld>
</file>

<file path=ppt/theme/theme1.xml><?xml version="1.0" encoding="utf-8"?>
<a:theme xmlns:a="http://schemas.openxmlformats.org/drawingml/2006/main" name="Office Theme">
  <a:themeElements>
    <a:clrScheme name="HEU">
      <a:dk1>
        <a:srgbClr val="282828"/>
      </a:dk1>
      <a:lt1>
        <a:srgbClr val="FFFFFF"/>
      </a:lt1>
      <a:dk2>
        <a:srgbClr val="3B3B3A"/>
      </a:dk2>
      <a:lt2>
        <a:srgbClr val="FFFFFF"/>
      </a:lt2>
      <a:accent1>
        <a:srgbClr val="002F86"/>
      </a:accent1>
      <a:accent2>
        <a:srgbClr val="005EB8"/>
      </a:accent2>
      <a:accent3>
        <a:srgbClr val="41B6E5"/>
      </a:accent3>
      <a:accent4>
        <a:srgbClr val="00A399"/>
      </a:accent4>
      <a:accent5>
        <a:srgbClr val="FFFFFF"/>
      </a:accent5>
      <a:accent6>
        <a:srgbClr val="FFFFFF"/>
      </a:accent6>
      <a:hlink>
        <a:srgbClr val="005EB8"/>
      </a:hlink>
      <a:folHlink>
        <a:srgbClr val="A91A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s xmlns="5f54df01-1c7c-473e-8e5e-982056830934" xsi:nil="true"/>
    <Miro xmlns="5f54df01-1c7c-473e-8e5e-982056830934">
      <Url xsi:nil="true"/>
      <Description xsi:nil="true"/>
    </Miro>
    <TaxCatchAll xmlns="d07fe06a-6cff-4c83-bff1-85065ac36bbb" xsi:nil="true"/>
    <lcf76f155ced4ddcb4097134ff3c332f xmlns="5f54df01-1c7c-473e-8e5e-98205683093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7F6A0EB4C2F3844B009532ECF0D26F6" ma:contentTypeVersion="19" ma:contentTypeDescription="Create a new document." ma:contentTypeScope="" ma:versionID="12eebcb9695632c6506f547bab40f2f0">
  <xsd:schema xmlns:xsd="http://www.w3.org/2001/XMLSchema" xmlns:xs="http://www.w3.org/2001/XMLSchema" xmlns:p="http://schemas.microsoft.com/office/2006/metadata/properties" xmlns:ns2="5f54df01-1c7c-473e-8e5e-982056830934" xmlns:ns3="d07fe06a-6cff-4c83-bff1-85065ac36bbb" targetNamespace="http://schemas.microsoft.com/office/2006/metadata/properties" ma:root="true" ma:fieldsID="46a4c81de48a5d05fbf338b24b1fffc3" ns2:_="" ns3:_="">
    <xsd:import namespace="5f54df01-1c7c-473e-8e5e-982056830934"/>
    <xsd:import namespace="d07fe06a-6cff-4c83-bff1-85065ac36bb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Notes" minOccurs="0"/>
                <xsd:element ref="ns2:Miro"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54df01-1c7c-473e-8e5e-9820568309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Notes" ma:index="20" nillable="true" ma:displayName="Notes" ma:format="Dropdown" ma:internalName="Notes">
      <xsd:simpleType>
        <xsd:restriction base="dms:Note">
          <xsd:maxLength value="255"/>
        </xsd:restriction>
      </xsd:simpleType>
    </xsd:element>
    <xsd:element name="Miro" ma:index="21" nillable="true" ma:displayName="Miro" ma:format="Hyperlink" ma:internalName="Miro">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5e3038f7-01d3-45c6-9ff3-08a5a011bcb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07fe06a-6cff-4c83-bff1-85065ac36bb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82a31ed-f33e-47da-99dc-02db94a7c7ea}" ma:internalName="TaxCatchAll" ma:showField="CatchAllData" ma:web="d07fe06a-6cff-4c83-bff1-85065ac36b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A46B34-2187-4A7D-A4A6-3E7700CBE4E5}">
  <ds:schemaRefs>
    <ds:schemaRef ds:uri="http://www.w3.org/XML/1998/namespace"/>
    <ds:schemaRef ds:uri="http://schemas.openxmlformats.org/package/2006/metadata/core-properties"/>
    <ds:schemaRef ds:uri="http://purl.org/dc/dcmitype/"/>
    <ds:schemaRef ds:uri="http://purl.org/dc/terms/"/>
    <ds:schemaRef ds:uri="http://schemas.microsoft.com/office/infopath/2007/PartnerControls"/>
    <ds:schemaRef ds:uri="http://purl.org/dc/elements/1.1/"/>
    <ds:schemaRef ds:uri="http://schemas.microsoft.com/office/2006/documentManagement/types"/>
    <ds:schemaRef ds:uri="d07fe06a-6cff-4c83-bff1-85065ac36bbb"/>
    <ds:schemaRef ds:uri="5f54df01-1c7c-473e-8e5e-982056830934"/>
    <ds:schemaRef ds:uri="http://schemas.microsoft.com/office/2006/metadata/properties"/>
  </ds:schemaRefs>
</ds:datastoreItem>
</file>

<file path=customXml/itemProps2.xml><?xml version="1.0" encoding="utf-8"?>
<ds:datastoreItem xmlns:ds="http://schemas.openxmlformats.org/officeDocument/2006/customXml" ds:itemID="{756C8914-A006-4EAA-9E9B-A617C1F76D14}">
  <ds:schemaRefs>
    <ds:schemaRef ds:uri="http://schemas.microsoft.com/sharepoint/v3/contenttype/forms"/>
  </ds:schemaRefs>
</ds:datastoreItem>
</file>

<file path=customXml/itemProps3.xml><?xml version="1.0" encoding="utf-8"?>
<ds:datastoreItem xmlns:ds="http://schemas.openxmlformats.org/officeDocument/2006/customXml" ds:itemID="{59102CF6-2F10-4FB8-8334-ECB378F13A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54df01-1c7c-473e-8e5e-982056830934"/>
    <ds:schemaRef ds:uri="d07fe06a-6cff-4c83-bff1-85065ac36b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11792</TotalTime>
  <Words>1479</Words>
  <Application>Microsoft Office PowerPoint</Application>
  <PresentationFormat>Widescreen</PresentationFormat>
  <Paragraphs>165</Paragraphs>
  <Slides>23</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PowerPoint Presentation</vt:lpstr>
      <vt:lpstr>Hello, My Name Is David</vt:lpstr>
      <vt:lpstr>Why Do We Do What We Do?</vt:lpstr>
      <vt:lpstr>We Sail Vast Seas of Data</vt:lpstr>
      <vt:lpstr>But No Dataset Is Straightforward</vt:lpstr>
      <vt:lpstr>Lies, Targets and Statistics</vt:lpstr>
      <vt:lpstr>Example: Deprivation</vt:lpstr>
      <vt:lpstr>Example Technique: Population Segmentation</vt:lpstr>
      <vt:lpstr>Population Segmentation – Existing Models</vt:lpstr>
      <vt:lpstr>Population Segmentation – Subsegment Approaches</vt:lpstr>
      <vt:lpstr>Population Segmentation – Build Your Own Model</vt:lpstr>
      <vt:lpstr>Intermission 1 - The Curse of Dimensionality</vt:lpstr>
      <vt:lpstr>Example Technique – Risk Stratification</vt:lpstr>
      <vt:lpstr>Risk Stratification – Models</vt:lpstr>
      <vt:lpstr>Risk Stratification – We Got This All Wrong</vt:lpstr>
      <vt:lpstr>Example Technique – Impactibility Modelling</vt:lpstr>
      <vt:lpstr>Impactibility Modelling - Definitions</vt:lpstr>
      <vt:lpstr>Intermission 2 – Universal Proportionalism</vt:lpstr>
      <vt:lpstr>Impactibility Modelling </vt:lpstr>
      <vt:lpstr>Impactibility Has Not Been “Solved" Yet!</vt:lpstr>
      <vt:lpstr>Example Technique: Causal Inference</vt:lpstr>
      <vt:lpstr>Causal Inference – Example Strategies</vt:lpstr>
      <vt:lpstr>I Hope You Enjoyed This Session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Davies (MLCSU)</dc:creator>
  <cp:lastModifiedBy>David Sgorbati (MLCSU)</cp:lastModifiedBy>
  <cp:revision>80</cp:revision>
  <dcterms:created xsi:type="dcterms:W3CDTF">2020-10-19T15:06:22Z</dcterms:created>
  <dcterms:modified xsi:type="dcterms:W3CDTF">2022-11-18T13:17:41Z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0x01010057F6A0EB4C2F3844B009532ECF0D26F6</vt:lpwstr>
  </property>
  <property fmtid="{D5CDD505-2E9C-101B-9397-08002B2CF9AE}" pid="3" name="MediaServiceImageTags">
    <vt:lpwstr/>
  </property>
</Properties>
</file>