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75" r:id="rId4"/>
  </p:sldMasterIdLst>
  <p:notesMasterIdLst>
    <p:notesMasterId r:id="rId26"/>
  </p:notesMasterIdLst>
  <p:handoutMasterIdLst>
    <p:handoutMasterId r:id="rId27"/>
  </p:handoutMasterIdLst>
  <p:sldIdLst>
    <p:sldId id="261" r:id="rId5"/>
    <p:sldId id="481" r:id="rId6"/>
    <p:sldId id="553" r:id="rId7"/>
    <p:sldId id="503" r:id="rId8"/>
    <p:sldId id="552" r:id="rId9"/>
    <p:sldId id="593" r:id="rId10"/>
    <p:sldId id="486" r:id="rId11"/>
    <p:sldId id="490" r:id="rId12"/>
    <p:sldId id="512" r:id="rId13"/>
    <p:sldId id="485" r:id="rId14"/>
    <p:sldId id="443" r:id="rId15"/>
    <p:sldId id="496" r:id="rId16"/>
    <p:sldId id="492" r:id="rId17"/>
    <p:sldId id="505" r:id="rId18"/>
    <p:sldId id="506" r:id="rId19"/>
    <p:sldId id="542" r:id="rId20"/>
    <p:sldId id="508" r:id="rId21"/>
    <p:sldId id="534" r:id="rId22"/>
    <p:sldId id="489" r:id="rId23"/>
    <p:sldId id="487" r:id="rId24"/>
    <p:sldId id="592" r:id="rId25"/>
  </p:sldIdLst>
  <p:sldSz cx="9144000" cy="5143500" type="screen16x9"/>
  <p:notesSz cx="6797675" cy="9926638"/>
  <p:defaultText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Smith" initials="RGS" lastIdx="12" clrIdx="0"/>
  <p:cmAuthor id="1" name="Mayhew Dionne" initials="MD" lastIdx="2" clrIdx="1"/>
  <p:cmAuthor id="2" name="Becky Calcraft" initials="BC" lastIdx="3" clrIdx="2"/>
  <p:cmAuthor id="3" name="Rackham Anne" initials="R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4C5"/>
    <a:srgbClr val="283583"/>
    <a:srgbClr val="8FB5C8"/>
    <a:srgbClr val="871F82"/>
    <a:srgbClr val="8CC1B7"/>
    <a:srgbClr val="007771"/>
    <a:srgbClr val="007976"/>
    <a:srgbClr val="DAC8E2"/>
    <a:srgbClr val="9D9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75027-FB22-4C8B-BB18-56F319C24DA4}" v="1" dt="2022-06-15T14:29:14.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2" autoAdjust="0"/>
    <p:restoredTop sz="87757" autoAdjust="0"/>
  </p:normalViewPr>
  <p:slideViewPr>
    <p:cSldViewPr snapToGrid="0" snapToObjects="1">
      <p:cViewPr varScale="1">
        <p:scale>
          <a:sx n="113" d="100"/>
          <a:sy n="113" d="100"/>
        </p:scale>
        <p:origin x="682" y="9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Dark" userId="f2d30d26-478f-44b1-b001-6c92354245a9" providerId="ADAL" clId="{92575027-FB22-4C8B-BB18-56F319C24DA4}"/>
    <pc:docChg chg="addSld modSld sldOrd">
      <pc:chgData name="Harriet Dark" userId="f2d30d26-478f-44b1-b001-6c92354245a9" providerId="ADAL" clId="{92575027-FB22-4C8B-BB18-56F319C24DA4}" dt="2022-06-15T14:29:16.621" v="2"/>
      <pc:docMkLst>
        <pc:docMk/>
      </pc:docMkLst>
      <pc:sldChg chg="add ord">
        <pc:chgData name="Harriet Dark" userId="f2d30d26-478f-44b1-b001-6c92354245a9" providerId="ADAL" clId="{92575027-FB22-4C8B-BB18-56F319C24DA4}" dt="2022-06-15T14:29:16.621" v="2"/>
        <pc:sldMkLst>
          <pc:docMk/>
          <pc:sldMk cId="495599277"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975FC-A811-450A-83DE-18F8D4DCCED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F1BFA54-A368-4F73-9196-5E3ECC778ADA}">
      <dgm:prSet phldrT="[Text]" custT="1"/>
      <dgm:spPr/>
      <dgm:t>
        <a:bodyPr/>
        <a:lstStyle/>
        <a:p>
          <a:r>
            <a:rPr lang="en-GB" sz="1100" dirty="0"/>
            <a:t>Housing</a:t>
          </a:r>
        </a:p>
      </dgm:t>
    </dgm:pt>
    <dgm:pt modelId="{11725E93-3A15-4D6F-9FB9-836EC59630B4}" type="parTrans" cxnId="{0F3BDBDA-5249-41EE-970E-AA4B523BA4C5}">
      <dgm:prSet/>
      <dgm:spPr/>
      <dgm:t>
        <a:bodyPr/>
        <a:lstStyle/>
        <a:p>
          <a:endParaRPr lang="en-GB" sz="1100"/>
        </a:p>
      </dgm:t>
    </dgm:pt>
    <dgm:pt modelId="{5301C657-FAD7-4C52-A668-2AABD790687D}" type="sibTrans" cxnId="{0F3BDBDA-5249-41EE-970E-AA4B523BA4C5}">
      <dgm:prSet custT="1"/>
      <dgm:spPr/>
      <dgm:t>
        <a:bodyPr/>
        <a:lstStyle/>
        <a:p>
          <a:endParaRPr lang="en-GB" sz="1100"/>
        </a:p>
      </dgm:t>
    </dgm:pt>
    <dgm:pt modelId="{4D08FA4D-3CE0-4A06-8EA9-8BDFA8B06035}">
      <dgm:prSet phldrT="[Text]" custT="1"/>
      <dgm:spPr/>
      <dgm:t>
        <a:bodyPr/>
        <a:lstStyle/>
        <a:p>
          <a:r>
            <a:rPr lang="en-GB" sz="1100" dirty="0"/>
            <a:t>Physical Health</a:t>
          </a:r>
        </a:p>
      </dgm:t>
    </dgm:pt>
    <dgm:pt modelId="{0721AB7E-0241-40B3-A02C-4B2856FD048B}" type="parTrans" cxnId="{36D866A5-F79E-4539-AF31-BE40A47B2CA5}">
      <dgm:prSet/>
      <dgm:spPr/>
      <dgm:t>
        <a:bodyPr/>
        <a:lstStyle/>
        <a:p>
          <a:endParaRPr lang="en-GB" sz="1100"/>
        </a:p>
      </dgm:t>
    </dgm:pt>
    <dgm:pt modelId="{BB8EEBA7-F9C1-47E6-8BE4-DF9B1F0624F8}" type="sibTrans" cxnId="{36D866A5-F79E-4539-AF31-BE40A47B2CA5}">
      <dgm:prSet custT="1"/>
      <dgm:spPr/>
      <dgm:t>
        <a:bodyPr/>
        <a:lstStyle/>
        <a:p>
          <a:endParaRPr lang="en-GB" sz="1100"/>
        </a:p>
      </dgm:t>
    </dgm:pt>
    <dgm:pt modelId="{75D1A265-B6EE-4308-907D-430685ABF236}">
      <dgm:prSet phldrT="[Text]" custT="1"/>
      <dgm:spPr/>
      <dgm:t>
        <a:bodyPr/>
        <a:lstStyle/>
        <a:p>
          <a:r>
            <a:rPr lang="en-GB" sz="1100" dirty="0"/>
            <a:t>Debt</a:t>
          </a:r>
        </a:p>
      </dgm:t>
    </dgm:pt>
    <dgm:pt modelId="{1A95F425-45DF-449C-BAA3-F56FC54CDF9E}" type="parTrans" cxnId="{237271B8-BB1D-40A3-AA45-ADED9B47EFBA}">
      <dgm:prSet/>
      <dgm:spPr/>
      <dgm:t>
        <a:bodyPr/>
        <a:lstStyle/>
        <a:p>
          <a:endParaRPr lang="en-GB" sz="1100"/>
        </a:p>
      </dgm:t>
    </dgm:pt>
    <dgm:pt modelId="{B2008D63-BE5A-4D4F-9455-380A43F4F795}" type="sibTrans" cxnId="{237271B8-BB1D-40A3-AA45-ADED9B47EFBA}">
      <dgm:prSet custT="1"/>
      <dgm:spPr/>
      <dgm:t>
        <a:bodyPr/>
        <a:lstStyle/>
        <a:p>
          <a:endParaRPr lang="en-GB" sz="1100"/>
        </a:p>
      </dgm:t>
    </dgm:pt>
    <dgm:pt modelId="{527F3DBB-45A8-4B33-8BC3-0048D78542B4}">
      <dgm:prSet phldrT="[Text]" custT="1"/>
      <dgm:spPr/>
      <dgm:t>
        <a:bodyPr/>
        <a:lstStyle/>
        <a:p>
          <a:r>
            <a:rPr lang="en-GB" sz="1100" dirty="0"/>
            <a:t>Mental Illness</a:t>
          </a:r>
        </a:p>
      </dgm:t>
    </dgm:pt>
    <dgm:pt modelId="{FC4173A7-4166-4717-9FEA-741BD6334D78}" type="parTrans" cxnId="{343B6761-813B-408A-AAE9-B5AF4FE3F83C}">
      <dgm:prSet/>
      <dgm:spPr/>
      <dgm:t>
        <a:bodyPr/>
        <a:lstStyle/>
        <a:p>
          <a:endParaRPr lang="en-GB" sz="1100"/>
        </a:p>
      </dgm:t>
    </dgm:pt>
    <dgm:pt modelId="{050B30B5-FA2E-45D8-A003-2DC3B3A9F86C}" type="sibTrans" cxnId="{343B6761-813B-408A-AAE9-B5AF4FE3F83C}">
      <dgm:prSet custT="1"/>
      <dgm:spPr/>
      <dgm:t>
        <a:bodyPr/>
        <a:lstStyle/>
        <a:p>
          <a:endParaRPr lang="en-GB" sz="1100"/>
        </a:p>
      </dgm:t>
    </dgm:pt>
    <dgm:pt modelId="{D70C900D-FAE1-494E-A225-AE0A3432048C}">
      <dgm:prSet phldrT="[Text]" custT="1"/>
      <dgm:spPr/>
      <dgm:t>
        <a:bodyPr/>
        <a:lstStyle/>
        <a:p>
          <a:r>
            <a:rPr lang="en-GB" sz="1100" dirty="0"/>
            <a:t>Neurodiversity</a:t>
          </a:r>
        </a:p>
      </dgm:t>
    </dgm:pt>
    <dgm:pt modelId="{1ACDB41D-6ADD-46BA-93D0-225B156918B8}" type="parTrans" cxnId="{DF10A313-78B9-4A9D-8F5A-C65361D9475F}">
      <dgm:prSet/>
      <dgm:spPr/>
      <dgm:t>
        <a:bodyPr/>
        <a:lstStyle/>
        <a:p>
          <a:endParaRPr lang="en-GB" sz="1100"/>
        </a:p>
      </dgm:t>
    </dgm:pt>
    <dgm:pt modelId="{7F3CD70F-070F-4A1C-B284-DD19CF3C66AF}" type="sibTrans" cxnId="{DF10A313-78B9-4A9D-8F5A-C65361D9475F}">
      <dgm:prSet custT="1"/>
      <dgm:spPr/>
      <dgm:t>
        <a:bodyPr/>
        <a:lstStyle/>
        <a:p>
          <a:endParaRPr lang="en-GB" sz="1100"/>
        </a:p>
      </dgm:t>
    </dgm:pt>
    <dgm:pt modelId="{93646B1D-05D1-4B6A-8EE3-0C03694897E7}">
      <dgm:prSet phldrT="[Text]" custT="1"/>
      <dgm:spPr/>
      <dgm:t>
        <a:bodyPr/>
        <a:lstStyle/>
        <a:p>
          <a:r>
            <a:rPr lang="en-GB" sz="1100" dirty="0"/>
            <a:t>Alcohol use</a:t>
          </a:r>
        </a:p>
      </dgm:t>
    </dgm:pt>
    <dgm:pt modelId="{CEB7E23C-A3EA-4C35-A9AD-208D383240AB}" type="parTrans" cxnId="{22EF2884-D1B0-4FA7-BE6B-2DFF59DEC8CB}">
      <dgm:prSet/>
      <dgm:spPr/>
      <dgm:t>
        <a:bodyPr/>
        <a:lstStyle/>
        <a:p>
          <a:endParaRPr lang="en-GB" sz="1100"/>
        </a:p>
      </dgm:t>
    </dgm:pt>
    <dgm:pt modelId="{14239B2C-77C8-431A-859E-34C0EFEA5ECE}" type="sibTrans" cxnId="{22EF2884-D1B0-4FA7-BE6B-2DFF59DEC8CB}">
      <dgm:prSet custT="1"/>
      <dgm:spPr/>
      <dgm:t>
        <a:bodyPr/>
        <a:lstStyle/>
        <a:p>
          <a:endParaRPr lang="en-GB" sz="1100"/>
        </a:p>
      </dgm:t>
    </dgm:pt>
    <dgm:pt modelId="{B5985DD5-EEDF-42C7-815D-F31F4FE593BA}" type="pres">
      <dgm:prSet presAssocID="{464975FC-A811-450A-83DE-18F8D4DCCEDE}" presName="cycle" presStyleCnt="0">
        <dgm:presLayoutVars>
          <dgm:dir/>
          <dgm:resizeHandles val="exact"/>
        </dgm:presLayoutVars>
      </dgm:prSet>
      <dgm:spPr/>
    </dgm:pt>
    <dgm:pt modelId="{82A00538-17B5-44F0-BAB2-2BA85C0028DD}" type="pres">
      <dgm:prSet presAssocID="{FF1BFA54-A368-4F73-9196-5E3ECC778ADA}" presName="node" presStyleLbl="node1" presStyleIdx="0" presStyleCnt="6">
        <dgm:presLayoutVars>
          <dgm:bulletEnabled val="1"/>
        </dgm:presLayoutVars>
      </dgm:prSet>
      <dgm:spPr/>
    </dgm:pt>
    <dgm:pt modelId="{45709479-1688-42EA-9184-169621B31C05}" type="pres">
      <dgm:prSet presAssocID="{5301C657-FAD7-4C52-A668-2AABD790687D}" presName="sibTrans" presStyleLbl="sibTrans2D1" presStyleIdx="0" presStyleCnt="6"/>
      <dgm:spPr/>
    </dgm:pt>
    <dgm:pt modelId="{E0844CAF-A601-4B4F-A803-60D9E5CE3F9E}" type="pres">
      <dgm:prSet presAssocID="{5301C657-FAD7-4C52-A668-2AABD790687D}" presName="connectorText" presStyleLbl="sibTrans2D1" presStyleIdx="0" presStyleCnt="6"/>
      <dgm:spPr/>
    </dgm:pt>
    <dgm:pt modelId="{F8FCDC63-8C6D-4C8E-9E88-1CE87F508031}" type="pres">
      <dgm:prSet presAssocID="{4D08FA4D-3CE0-4A06-8EA9-8BDFA8B06035}" presName="node" presStyleLbl="node1" presStyleIdx="1" presStyleCnt="6">
        <dgm:presLayoutVars>
          <dgm:bulletEnabled val="1"/>
        </dgm:presLayoutVars>
      </dgm:prSet>
      <dgm:spPr/>
    </dgm:pt>
    <dgm:pt modelId="{4EB1EA18-895B-4E86-B518-71487E592665}" type="pres">
      <dgm:prSet presAssocID="{BB8EEBA7-F9C1-47E6-8BE4-DF9B1F0624F8}" presName="sibTrans" presStyleLbl="sibTrans2D1" presStyleIdx="1" presStyleCnt="6"/>
      <dgm:spPr/>
    </dgm:pt>
    <dgm:pt modelId="{696CF13B-D707-4A76-ABA2-42B136D7E981}" type="pres">
      <dgm:prSet presAssocID="{BB8EEBA7-F9C1-47E6-8BE4-DF9B1F0624F8}" presName="connectorText" presStyleLbl="sibTrans2D1" presStyleIdx="1" presStyleCnt="6"/>
      <dgm:spPr/>
    </dgm:pt>
    <dgm:pt modelId="{4246860C-0F59-436B-A9E6-030BBFBFEB9B}" type="pres">
      <dgm:prSet presAssocID="{75D1A265-B6EE-4308-907D-430685ABF236}" presName="node" presStyleLbl="node1" presStyleIdx="2" presStyleCnt="6">
        <dgm:presLayoutVars>
          <dgm:bulletEnabled val="1"/>
        </dgm:presLayoutVars>
      </dgm:prSet>
      <dgm:spPr/>
    </dgm:pt>
    <dgm:pt modelId="{B8C24C09-1F24-4DDB-88B7-4405CADDE86E}" type="pres">
      <dgm:prSet presAssocID="{B2008D63-BE5A-4D4F-9455-380A43F4F795}" presName="sibTrans" presStyleLbl="sibTrans2D1" presStyleIdx="2" presStyleCnt="6"/>
      <dgm:spPr/>
    </dgm:pt>
    <dgm:pt modelId="{C8D86042-E1C3-48A8-9401-D2F48175BF01}" type="pres">
      <dgm:prSet presAssocID="{B2008D63-BE5A-4D4F-9455-380A43F4F795}" presName="connectorText" presStyleLbl="sibTrans2D1" presStyleIdx="2" presStyleCnt="6"/>
      <dgm:spPr/>
    </dgm:pt>
    <dgm:pt modelId="{A8B4EE2A-96FF-4F6C-B521-E0E180A86701}" type="pres">
      <dgm:prSet presAssocID="{527F3DBB-45A8-4B33-8BC3-0048D78542B4}" presName="node" presStyleLbl="node1" presStyleIdx="3" presStyleCnt="6">
        <dgm:presLayoutVars>
          <dgm:bulletEnabled val="1"/>
        </dgm:presLayoutVars>
      </dgm:prSet>
      <dgm:spPr/>
    </dgm:pt>
    <dgm:pt modelId="{1D98B549-85B8-41F5-AB84-77C2018958C6}" type="pres">
      <dgm:prSet presAssocID="{050B30B5-FA2E-45D8-A003-2DC3B3A9F86C}" presName="sibTrans" presStyleLbl="sibTrans2D1" presStyleIdx="3" presStyleCnt="6"/>
      <dgm:spPr/>
    </dgm:pt>
    <dgm:pt modelId="{E975AB4D-5B0A-4C7F-A5A0-07526B0EAA4E}" type="pres">
      <dgm:prSet presAssocID="{050B30B5-FA2E-45D8-A003-2DC3B3A9F86C}" presName="connectorText" presStyleLbl="sibTrans2D1" presStyleIdx="3" presStyleCnt="6"/>
      <dgm:spPr/>
    </dgm:pt>
    <dgm:pt modelId="{764BDEA4-458E-468E-ADA1-EB3D171FA573}" type="pres">
      <dgm:prSet presAssocID="{D70C900D-FAE1-494E-A225-AE0A3432048C}" presName="node" presStyleLbl="node1" presStyleIdx="4" presStyleCnt="6">
        <dgm:presLayoutVars>
          <dgm:bulletEnabled val="1"/>
        </dgm:presLayoutVars>
      </dgm:prSet>
      <dgm:spPr/>
    </dgm:pt>
    <dgm:pt modelId="{9A5C7AB7-1294-4CAD-9DFC-13778ECFF4AA}" type="pres">
      <dgm:prSet presAssocID="{7F3CD70F-070F-4A1C-B284-DD19CF3C66AF}" presName="sibTrans" presStyleLbl="sibTrans2D1" presStyleIdx="4" presStyleCnt="6"/>
      <dgm:spPr/>
    </dgm:pt>
    <dgm:pt modelId="{98342ED3-C428-4E3E-8D6A-ED55D8C6FE63}" type="pres">
      <dgm:prSet presAssocID="{7F3CD70F-070F-4A1C-B284-DD19CF3C66AF}" presName="connectorText" presStyleLbl="sibTrans2D1" presStyleIdx="4" presStyleCnt="6"/>
      <dgm:spPr/>
    </dgm:pt>
    <dgm:pt modelId="{DF536361-0D18-4F6D-8419-1244A9764B22}" type="pres">
      <dgm:prSet presAssocID="{93646B1D-05D1-4B6A-8EE3-0C03694897E7}" presName="node" presStyleLbl="node1" presStyleIdx="5" presStyleCnt="6">
        <dgm:presLayoutVars>
          <dgm:bulletEnabled val="1"/>
        </dgm:presLayoutVars>
      </dgm:prSet>
      <dgm:spPr/>
    </dgm:pt>
    <dgm:pt modelId="{980AEBE9-7DBF-49F6-9145-500731A3C78F}" type="pres">
      <dgm:prSet presAssocID="{14239B2C-77C8-431A-859E-34C0EFEA5ECE}" presName="sibTrans" presStyleLbl="sibTrans2D1" presStyleIdx="5" presStyleCnt="6"/>
      <dgm:spPr/>
    </dgm:pt>
    <dgm:pt modelId="{114A73A1-A2F6-44DB-BF39-C13E18E52010}" type="pres">
      <dgm:prSet presAssocID="{14239B2C-77C8-431A-859E-34C0EFEA5ECE}" presName="connectorText" presStyleLbl="sibTrans2D1" presStyleIdx="5" presStyleCnt="6"/>
      <dgm:spPr/>
    </dgm:pt>
  </dgm:ptLst>
  <dgm:cxnLst>
    <dgm:cxn modelId="{6A206F10-B73E-444F-BD27-04D52B2B1586}" type="presOf" srcId="{5301C657-FAD7-4C52-A668-2AABD790687D}" destId="{45709479-1688-42EA-9184-169621B31C05}" srcOrd="0" destOrd="0" presId="urn:microsoft.com/office/officeart/2005/8/layout/cycle2"/>
    <dgm:cxn modelId="{DF0D7A13-F58C-4A41-A985-F7C31D96D07E}" type="presOf" srcId="{93646B1D-05D1-4B6A-8EE3-0C03694897E7}" destId="{DF536361-0D18-4F6D-8419-1244A9764B22}" srcOrd="0" destOrd="0" presId="urn:microsoft.com/office/officeart/2005/8/layout/cycle2"/>
    <dgm:cxn modelId="{DF10A313-78B9-4A9D-8F5A-C65361D9475F}" srcId="{464975FC-A811-450A-83DE-18F8D4DCCEDE}" destId="{D70C900D-FAE1-494E-A225-AE0A3432048C}" srcOrd="4" destOrd="0" parTransId="{1ACDB41D-6ADD-46BA-93D0-225B156918B8}" sibTransId="{7F3CD70F-070F-4A1C-B284-DD19CF3C66AF}"/>
    <dgm:cxn modelId="{7BFB6615-503C-4E6D-8CC3-B7364F91A8ED}" type="presOf" srcId="{BB8EEBA7-F9C1-47E6-8BE4-DF9B1F0624F8}" destId="{4EB1EA18-895B-4E86-B518-71487E592665}" srcOrd="0" destOrd="0" presId="urn:microsoft.com/office/officeart/2005/8/layout/cycle2"/>
    <dgm:cxn modelId="{5B83E51F-8678-4173-9A54-C6FA4368C4C1}" type="presOf" srcId="{4D08FA4D-3CE0-4A06-8EA9-8BDFA8B06035}" destId="{F8FCDC63-8C6D-4C8E-9E88-1CE87F508031}" srcOrd="0" destOrd="0" presId="urn:microsoft.com/office/officeart/2005/8/layout/cycle2"/>
    <dgm:cxn modelId="{D6C1CD38-926B-4A98-83E2-2A746D51AE90}" type="presOf" srcId="{B2008D63-BE5A-4D4F-9455-380A43F4F795}" destId="{B8C24C09-1F24-4DDB-88B7-4405CADDE86E}" srcOrd="0" destOrd="0" presId="urn:microsoft.com/office/officeart/2005/8/layout/cycle2"/>
    <dgm:cxn modelId="{128D745E-6319-417C-904F-DD3684C59AD0}" type="presOf" srcId="{464975FC-A811-450A-83DE-18F8D4DCCEDE}" destId="{B5985DD5-EEDF-42C7-815D-F31F4FE593BA}" srcOrd="0" destOrd="0" presId="urn:microsoft.com/office/officeart/2005/8/layout/cycle2"/>
    <dgm:cxn modelId="{343B6761-813B-408A-AAE9-B5AF4FE3F83C}" srcId="{464975FC-A811-450A-83DE-18F8D4DCCEDE}" destId="{527F3DBB-45A8-4B33-8BC3-0048D78542B4}" srcOrd="3" destOrd="0" parTransId="{FC4173A7-4166-4717-9FEA-741BD6334D78}" sibTransId="{050B30B5-FA2E-45D8-A003-2DC3B3A9F86C}"/>
    <dgm:cxn modelId="{BE4DEE51-5EC8-468B-AB68-42D59E6F2D31}" type="presOf" srcId="{7F3CD70F-070F-4A1C-B284-DD19CF3C66AF}" destId="{9A5C7AB7-1294-4CAD-9DFC-13778ECFF4AA}" srcOrd="0" destOrd="0" presId="urn:microsoft.com/office/officeart/2005/8/layout/cycle2"/>
    <dgm:cxn modelId="{5F6C1175-FBA3-4365-9612-1CE669ED5961}" type="presOf" srcId="{7F3CD70F-070F-4A1C-B284-DD19CF3C66AF}" destId="{98342ED3-C428-4E3E-8D6A-ED55D8C6FE63}" srcOrd="1" destOrd="0" presId="urn:microsoft.com/office/officeart/2005/8/layout/cycle2"/>
    <dgm:cxn modelId="{22EF2884-D1B0-4FA7-BE6B-2DFF59DEC8CB}" srcId="{464975FC-A811-450A-83DE-18F8D4DCCEDE}" destId="{93646B1D-05D1-4B6A-8EE3-0C03694897E7}" srcOrd="5" destOrd="0" parTransId="{CEB7E23C-A3EA-4C35-A9AD-208D383240AB}" sibTransId="{14239B2C-77C8-431A-859E-34C0EFEA5ECE}"/>
    <dgm:cxn modelId="{ADB91D86-3886-4876-9741-FC3ABDB19D0D}" type="presOf" srcId="{75D1A265-B6EE-4308-907D-430685ABF236}" destId="{4246860C-0F59-436B-A9E6-030BBFBFEB9B}" srcOrd="0" destOrd="0" presId="urn:microsoft.com/office/officeart/2005/8/layout/cycle2"/>
    <dgm:cxn modelId="{51C1C895-0947-4602-B356-6CEE809A9A6E}" type="presOf" srcId="{FF1BFA54-A368-4F73-9196-5E3ECC778ADA}" destId="{82A00538-17B5-44F0-BAB2-2BA85C0028DD}" srcOrd="0" destOrd="0" presId="urn:microsoft.com/office/officeart/2005/8/layout/cycle2"/>
    <dgm:cxn modelId="{901FF3A0-D45B-4F52-9973-4A37B1931991}" type="presOf" srcId="{5301C657-FAD7-4C52-A668-2AABD790687D}" destId="{E0844CAF-A601-4B4F-A803-60D9E5CE3F9E}" srcOrd="1" destOrd="0" presId="urn:microsoft.com/office/officeart/2005/8/layout/cycle2"/>
    <dgm:cxn modelId="{2518FCA2-C7C0-428C-BBE7-285411171296}" type="presOf" srcId="{050B30B5-FA2E-45D8-A003-2DC3B3A9F86C}" destId="{1D98B549-85B8-41F5-AB84-77C2018958C6}" srcOrd="0" destOrd="0" presId="urn:microsoft.com/office/officeart/2005/8/layout/cycle2"/>
    <dgm:cxn modelId="{A04A10A5-FAF4-4C45-A642-3B776EA76E1D}" type="presOf" srcId="{BB8EEBA7-F9C1-47E6-8BE4-DF9B1F0624F8}" destId="{696CF13B-D707-4A76-ABA2-42B136D7E981}" srcOrd="1" destOrd="0" presId="urn:microsoft.com/office/officeart/2005/8/layout/cycle2"/>
    <dgm:cxn modelId="{897E43A5-00B9-4AA9-80E1-626297519973}" type="presOf" srcId="{B2008D63-BE5A-4D4F-9455-380A43F4F795}" destId="{C8D86042-E1C3-48A8-9401-D2F48175BF01}" srcOrd="1" destOrd="0" presId="urn:microsoft.com/office/officeart/2005/8/layout/cycle2"/>
    <dgm:cxn modelId="{36D866A5-F79E-4539-AF31-BE40A47B2CA5}" srcId="{464975FC-A811-450A-83DE-18F8D4DCCEDE}" destId="{4D08FA4D-3CE0-4A06-8EA9-8BDFA8B06035}" srcOrd="1" destOrd="0" parTransId="{0721AB7E-0241-40B3-A02C-4B2856FD048B}" sibTransId="{BB8EEBA7-F9C1-47E6-8BE4-DF9B1F0624F8}"/>
    <dgm:cxn modelId="{14C529B7-1299-40B0-8740-E5BEFEC63C19}" type="presOf" srcId="{14239B2C-77C8-431A-859E-34C0EFEA5ECE}" destId="{114A73A1-A2F6-44DB-BF39-C13E18E52010}" srcOrd="1" destOrd="0" presId="urn:microsoft.com/office/officeart/2005/8/layout/cycle2"/>
    <dgm:cxn modelId="{237271B8-BB1D-40A3-AA45-ADED9B47EFBA}" srcId="{464975FC-A811-450A-83DE-18F8D4DCCEDE}" destId="{75D1A265-B6EE-4308-907D-430685ABF236}" srcOrd="2" destOrd="0" parTransId="{1A95F425-45DF-449C-BAA3-F56FC54CDF9E}" sibTransId="{B2008D63-BE5A-4D4F-9455-380A43F4F795}"/>
    <dgm:cxn modelId="{A12806CC-D605-4F7E-BE8D-D3AA0BFA560E}" type="presOf" srcId="{D70C900D-FAE1-494E-A225-AE0A3432048C}" destId="{764BDEA4-458E-468E-ADA1-EB3D171FA573}" srcOrd="0" destOrd="0" presId="urn:microsoft.com/office/officeart/2005/8/layout/cycle2"/>
    <dgm:cxn modelId="{C67F2CD0-B202-4A74-8ABA-50C48CE517BE}" type="presOf" srcId="{527F3DBB-45A8-4B33-8BC3-0048D78542B4}" destId="{A8B4EE2A-96FF-4F6C-B521-E0E180A86701}" srcOrd="0" destOrd="0" presId="urn:microsoft.com/office/officeart/2005/8/layout/cycle2"/>
    <dgm:cxn modelId="{0F3BDBDA-5249-41EE-970E-AA4B523BA4C5}" srcId="{464975FC-A811-450A-83DE-18F8D4DCCEDE}" destId="{FF1BFA54-A368-4F73-9196-5E3ECC778ADA}" srcOrd="0" destOrd="0" parTransId="{11725E93-3A15-4D6F-9FB9-836EC59630B4}" sibTransId="{5301C657-FAD7-4C52-A668-2AABD790687D}"/>
    <dgm:cxn modelId="{93F296E6-E000-4431-808E-03603DD3EC01}" type="presOf" srcId="{14239B2C-77C8-431A-859E-34C0EFEA5ECE}" destId="{980AEBE9-7DBF-49F6-9145-500731A3C78F}" srcOrd="0" destOrd="0" presId="urn:microsoft.com/office/officeart/2005/8/layout/cycle2"/>
    <dgm:cxn modelId="{00AA7DFE-35A8-43C4-B0A3-597F15CA744C}" type="presOf" srcId="{050B30B5-FA2E-45D8-A003-2DC3B3A9F86C}" destId="{E975AB4D-5B0A-4C7F-A5A0-07526B0EAA4E}" srcOrd="1" destOrd="0" presId="urn:microsoft.com/office/officeart/2005/8/layout/cycle2"/>
    <dgm:cxn modelId="{F2C1D483-BB9D-40EB-A052-A92C6A8A59E8}" type="presParOf" srcId="{B5985DD5-EEDF-42C7-815D-F31F4FE593BA}" destId="{82A00538-17B5-44F0-BAB2-2BA85C0028DD}" srcOrd="0" destOrd="0" presId="urn:microsoft.com/office/officeart/2005/8/layout/cycle2"/>
    <dgm:cxn modelId="{A683E2ED-FB80-4FC2-993E-5CA16B20C1A0}" type="presParOf" srcId="{B5985DD5-EEDF-42C7-815D-F31F4FE593BA}" destId="{45709479-1688-42EA-9184-169621B31C05}" srcOrd="1" destOrd="0" presId="urn:microsoft.com/office/officeart/2005/8/layout/cycle2"/>
    <dgm:cxn modelId="{51C34EC9-E0A1-4E6F-BD45-218D77B73F2D}" type="presParOf" srcId="{45709479-1688-42EA-9184-169621B31C05}" destId="{E0844CAF-A601-4B4F-A803-60D9E5CE3F9E}" srcOrd="0" destOrd="0" presId="urn:microsoft.com/office/officeart/2005/8/layout/cycle2"/>
    <dgm:cxn modelId="{25EB109A-4139-4AF6-87A9-097E2B719B5C}" type="presParOf" srcId="{B5985DD5-EEDF-42C7-815D-F31F4FE593BA}" destId="{F8FCDC63-8C6D-4C8E-9E88-1CE87F508031}" srcOrd="2" destOrd="0" presId="urn:microsoft.com/office/officeart/2005/8/layout/cycle2"/>
    <dgm:cxn modelId="{EB596046-B8EE-4847-9367-92F2C7D2FF19}" type="presParOf" srcId="{B5985DD5-EEDF-42C7-815D-F31F4FE593BA}" destId="{4EB1EA18-895B-4E86-B518-71487E592665}" srcOrd="3" destOrd="0" presId="urn:microsoft.com/office/officeart/2005/8/layout/cycle2"/>
    <dgm:cxn modelId="{05F520AD-C454-4225-9B6F-6D3422DDDA5A}" type="presParOf" srcId="{4EB1EA18-895B-4E86-B518-71487E592665}" destId="{696CF13B-D707-4A76-ABA2-42B136D7E981}" srcOrd="0" destOrd="0" presId="urn:microsoft.com/office/officeart/2005/8/layout/cycle2"/>
    <dgm:cxn modelId="{121A05AD-6286-415F-8A63-FB9CF506520A}" type="presParOf" srcId="{B5985DD5-EEDF-42C7-815D-F31F4FE593BA}" destId="{4246860C-0F59-436B-A9E6-030BBFBFEB9B}" srcOrd="4" destOrd="0" presId="urn:microsoft.com/office/officeart/2005/8/layout/cycle2"/>
    <dgm:cxn modelId="{B3AAADC3-3D9F-4862-AB8E-C0AC812D3F78}" type="presParOf" srcId="{B5985DD5-EEDF-42C7-815D-F31F4FE593BA}" destId="{B8C24C09-1F24-4DDB-88B7-4405CADDE86E}" srcOrd="5" destOrd="0" presId="urn:microsoft.com/office/officeart/2005/8/layout/cycle2"/>
    <dgm:cxn modelId="{337513F3-3D1D-4520-96BB-533648BD0C14}" type="presParOf" srcId="{B8C24C09-1F24-4DDB-88B7-4405CADDE86E}" destId="{C8D86042-E1C3-48A8-9401-D2F48175BF01}" srcOrd="0" destOrd="0" presId="urn:microsoft.com/office/officeart/2005/8/layout/cycle2"/>
    <dgm:cxn modelId="{F5AF77B1-E7E9-47C6-8DDB-17BAA691AE8D}" type="presParOf" srcId="{B5985DD5-EEDF-42C7-815D-F31F4FE593BA}" destId="{A8B4EE2A-96FF-4F6C-B521-E0E180A86701}" srcOrd="6" destOrd="0" presId="urn:microsoft.com/office/officeart/2005/8/layout/cycle2"/>
    <dgm:cxn modelId="{7AD83C28-58A2-4821-8694-A6E19C8F4835}" type="presParOf" srcId="{B5985DD5-EEDF-42C7-815D-F31F4FE593BA}" destId="{1D98B549-85B8-41F5-AB84-77C2018958C6}" srcOrd="7" destOrd="0" presId="urn:microsoft.com/office/officeart/2005/8/layout/cycle2"/>
    <dgm:cxn modelId="{9DC245CB-5375-4010-BFAF-675F21569798}" type="presParOf" srcId="{1D98B549-85B8-41F5-AB84-77C2018958C6}" destId="{E975AB4D-5B0A-4C7F-A5A0-07526B0EAA4E}" srcOrd="0" destOrd="0" presId="urn:microsoft.com/office/officeart/2005/8/layout/cycle2"/>
    <dgm:cxn modelId="{414AB6D2-7629-4CA3-BCD9-24978F530708}" type="presParOf" srcId="{B5985DD5-EEDF-42C7-815D-F31F4FE593BA}" destId="{764BDEA4-458E-468E-ADA1-EB3D171FA573}" srcOrd="8" destOrd="0" presId="urn:microsoft.com/office/officeart/2005/8/layout/cycle2"/>
    <dgm:cxn modelId="{09ED7CD8-DC02-4A19-BC16-0AA557B45E5B}" type="presParOf" srcId="{B5985DD5-EEDF-42C7-815D-F31F4FE593BA}" destId="{9A5C7AB7-1294-4CAD-9DFC-13778ECFF4AA}" srcOrd="9" destOrd="0" presId="urn:microsoft.com/office/officeart/2005/8/layout/cycle2"/>
    <dgm:cxn modelId="{3689D81A-B68C-4F1D-92FC-3C9F9D1B2DEE}" type="presParOf" srcId="{9A5C7AB7-1294-4CAD-9DFC-13778ECFF4AA}" destId="{98342ED3-C428-4E3E-8D6A-ED55D8C6FE63}" srcOrd="0" destOrd="0" presId="urn:microsoft.com/office/officeart/2005/8/layout/cycle2"/>
    <dgm:cxn modelId="{D3189896-531C-4B6C-A063-783BFC9F849B}" type="presParOf" srcId="{B5985DD5-EEDF-42C7-815D-F31F4FE593BA}" destId="{DF536361-0D18-4F6D-8419-1244A9764B22}" srcOrd="10" destOrd="0" presId="urn:microsoft.com/office/officeart/2005/8/layout/cycle2"/>
    <dgm:cxn modelId="{4B1AD76E-5282-461D-A503-2D5F77988B33}" type="presParOf" srcId="{B5985DD5-EEDF-42C7-815D-F31F4FE593BA}" destId="{980AEBE9-7DBF-49F6-9145-500731A3C78F}" srcOrd="11" destOrd="0" presId="urn:microsoft.com/office/officeart/2005/8/layout/cycle2"/>
    <dgm:cxn modelId="{1187B46D-5C86-41FA-9B51-61F04AA91170}" type="presParOf" srcId="{980AEBE9-7DBF-49F6-9145-500731A3C78F}" destId="{114A73A1-A2F6-44DB-BF39-C13E18E5201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D520C-A596-4CCA-98A6-E9FF19C09419}"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en-GB"/>
        </a:p>
      </dgm:t>
    </dgm:pt>
    <dgm:pt modelId="{EAD920B5-96E7-48A1-8CA5-A90D72FFD565}">
      <dgm:prSet phldrT="[Text]"/>
      <dgm:spPr/>
      <dgm:t>
        <a:bodyPr/>
        <a:lstStyle/>
        <a:p>
          <a:r>
            <a:rPr lang="en-GB" b="1" dirty="0"/>
            <a:t>Experts by Experience</a:t>
          </a:r>
        </a:p>
      </dgm:t>
    </dgm:pt>
    <dgm:pt modelId="{2E2C8207-A99D-4F01-95ED-FDEE36AFC37A}" type="parTrans" cxnId="{AC04619B-F0FD-4FE5-AB0D-E176247B17F3}">
      <dgm:prSet/>
      <dgm:spPr/>
      <dgm:t>
        <a:bodyPr/>
        <a:lstStyle/>
        <a:p>
          <a:endParaRPr lang="en-GB" b="1"/>
        </a:p>
      </dgm:t>
    </dgm:pt>
    <dgm:pt modelId="{E0857BD6-92C4-4348-BDB2-B77EC4B3EA7A}" type="sibTrans" cxnId="{AC04619B-F0FD-4FE5-AB0D-E176247B17F3}">
      <dgm:prSet/>
      <dgm:spPr/>
      <dgm:t>
        <a:bodyPr/>
        <a:lstStyle/>
        <a:p>
          <a:endParaRPr lang="en-GB" b="1"/>
        </a:p>
      </dgm:t>
    </dgm:pt>
    <dgm:pt modelId="{EF0493EC-BE7F-4A4F-8F9D-B8438950AFDD}">
      <dgm:prSet phldrT="[Text]"/>
      <dgm:spPr/>
      <dgm:t>
        <a:bodyPr/>
        <a:lstStyle/>
        <a:p>
          <a:r>
            <a:rPr lang="en-GB" b="1" dirty="0"/>
            <a:t>Health &amp; Care Commissioners</a:t>
          </a:r>
        </a:p>
      </dgm:t>
    </dgm:pt>
    <dgm:pt modelId="{B6639728-5D1C-4314-ABAF-9AB1F4E93F0F}" type="parTrans" cxnId="{3E2AE808-D22E-484F-95F0-5FB83C8DEB9D}">
      <dgm:prSet/>
      <dgm:spPr/>
      <dgm:t>
        <a:bodyPr/>
        <a:lstStyle/>
        <a:p>
          <a:endParaRPr lang="en-GB" b="1"/>
        </a:p>
      </dgm:t>
    </dgm:pt>
    <dgm:pt modelId="{52817167-AEE7-4D5D-942C-8580C45A816D}" type="sibTrans" cxnId="{3E2AE808-D22E-484F-95F0-5FB83C8DEB9D}">
      <dgm:prSet/>
      <dgm:spPr/>
      <dgm:t>
        <a:bodyPr/>
        <a:lstStyle/>
        <a:p>
          <a:endParaRPr lang="en-GB" b="1"/>
        </a:p>
      </dgm:t>
    </dgm:pt>
    <dgm:pt modelId="{3D12D45F-DE81-42AD-87F9-BAB7B3344689}">
      <dgm:prSet phldrT="[Text]"/>
      <dgm:spPr/>
      <dgm:t>
        <a:bodyPr/>
        <a:lstStyle/>
        <a:p>
          <a:r>
            <a:rPr lang="en-GB" b="1" dirty="0"/>
            <a:t>Northamptonshire Healthcare Foundation Trust</a:t>
          </a:r>
        </a:p>
      </dgm:t>
    </dgm:pt>
    <dgm:pt modelId="{E728DF77-4322-45FA-B9D4-88CF8A380839}" type="parTrans" cxnId="{FF9A677D-924A-4480-896E-A02A889AD318}">
      <dgm:prSet/>
      <dgm:spPr/>
      <dgm:t>
        <a:bodyPr/>
        <a:lstStyle/>
        <a:p>
          <a:endParaRPr lang="en-GB" b="1"/>
        </a:p>
      </dgm:t>
    </dgm:pt>
    <dgm:pt modelId="{6568D275-9449-4F92-85B0-A25A2BA57ED0}" type="sibTrans" cxnId="{FF9A677D-924A-4480-896E-A02A889AD318}">
      <dgm:prSet/>
      <dgm:spPr/>
      <dgm:t>
        <a:bodyPr/>
        <a:lstStyle/>
        <a:p>
          <a:endParaRPr lang="en-GB" b="1"/>
        </a:p>
      </dgm:t>
    </dgm:pt>
    <dgm:pt modelId="{DF45D159-0F51-46D8-9D00-4DD91ACEF677}">
      <dgm:prSet phldrT="[Text]"/>
      <dgm:spPr/>
      <dgm:t>
        <a:bodyPr/>
        <a:lstStyle/>
        <a:p>
          <a:r>
            <a:rPr lang="en-GB" b="1" dirty="0"/>
            <a:t>North &amp; West Unitary Authorities</a:t>
          </a:r>
        </a:p>
      </dgm:t>
    </dgm:pt>
    <dgm:pt modelId="{D1C9A8E6-6775-4B9B-ABA7-F7F62A92BE2A}" type="parTrans" cxnId="{AB69F93E-E5A4-4B9F-BA2B-65BA1190E6B1}">
      <dgm:prSet/>
      <dgm:spPr/>
      <dgm:t>
        <a:bodyPr/>
        <a:lstStyle/>
        <a:p>
          <a:endParaRPr lang="en-GB" b="1"/>
        </a:p>
      </dgm:t>
    </dgm:pt>
    <dgm:pt modelId="{22594D63-AA9F-4867-84FC-A03AD3482820}" type="sibTrans" cxnId="{AB69F93E-E5A4-4B9F-BA2B-65BA1190E6B1}">
      <dgm:prSet/>
      <dgm:spPr/>
      <dgm:t>
        <a:bodyPr/>
        <a:lstStyle/>
        <a:p>
          <a:endParaRPr lang="en-GB" b="1"/>
        </a:p>
      </dgm:t>
    </dgm:pt>
    <dgm:pt modelId="{D45FC276-3212-43F0-B8D3-995C085BBFCA}">
      <dgm:prSet phldrT="[Text]"/>
      <dgm:spPr/>
      <dgm:t>
        <a:bodyPr/>
        <a:lstStyle/>
        <a:p>
          <a:r>
            <a:rPr lang="en-GB" b="1" dirty="0"/>
            <a:t>Mental Health Northants Collaboration</a:t>
          </a:r>
        </a:p>
      </dgm:t>
    </dgm:pt>
    <dgm:pt modelId="{1EBDA282-4804-4A3A-9268-79DEEC0C47B7}" type="sibTrans" cxnId="{A0B8FA20-E3CD-48DF-928C-70D33B16FFA3}">
      <dgm:prSet/>
      <dgm:spPr/>
      <dgm:t>
        <a:bodyPr/>
        <a:lstStyle/>
        <a:p>
          <a:endParaRPr lang="en-GB" b="1"/>
        </a:p>
      </dgm:t>
    </dgm:pt>
    <dgm:pt modelId="{E5D330AF-07A5-4246-A5D1-6B9D705684BD}" type="parTrans" cxnId="{A0B8FA20-E3CD-48DF-928C-70D33B16FFA3}">
      <dgm:prSet/>
      <dgm:spPr/>
      <dgm:t>
        <a:bodyPr/>
        <a:lstStyle/>
        <a:p>
          <a:endParaRPr lang="en-GB" b="1"/>
        </a:p>
      </dgm:t>
    </dgm:pt>
    <dgm:pt modelId="{EC777CD6-5217-4F2C-9AC2-8D7AC007B44D}">
      <dgm:prSet phldrT="[Text]"/>
      <dgm:spPr/>
      <dgm:t>
        <a:bodyPr/>
        <a:lstStyle/>
        <a:p>
          <a:r>
            <a:rPr lang="en-GB" b="1" dirty="0"/>
            <a:t>Northamptonshire Police</a:t>
          </a:r>
        </a:p>
      </dgm:t>
    </dgm:pt>
    <dgm:pt modelId="{4EDB67E1-AAFD-43B6-A6F8-DD3055462ED6}" type="parTrans" cxnId="{D47F9F23-0FE5-499B-B6F8-B5B16EB34A52}">
      <dgm:prSet/>
      <dgm:spPr/>
      <dgm:t>
        <a:bodyPr/>
        <a:lstStyle/>
        <a:p>
          <a:endParaRPr lang="en-GB" b="1"/>
        </a:p>
      </dgm:t>
    </dgm:pt>
    <dgm:pt modelId="{31503F3F-64AD-4997-A49C-E4F07B1B0E84}" type="sibTrans" cxnId="{D47F9F23-0FE5-499B-B6F8-B5B16EB34A52}">
      <dgm:prSet/>
      <dgm:spPr/>
      <dgm:t>
        <a:bodyPr/>
        <a:lstStyle/>
        <a:p>
          <a:endParaRPr lang="en-GB" b="1"/>
        </a:p>
      </dgm:t>
    </dgm:pt>
    <dgm:pt modelId="{008E8F4D-03E0-428F-AD76-51F454929330}">
      <dgm:prSet phldrT="[Text]"/>
      <dgm:spPr/>
      <dgm:t>
        <a:bodyPr/>
        <a:lstStyle/>
        <a:p>
          <a:r>
            <a:rPr lang="en-GB" b="1" dirty="0"/>
            <a:t>East Midlands Ambulance Service</a:t>
          </a:r>
        </a:p>
      </dgm:t>
    </dgm:pt>
    <dgm:pt modelId="{8D790260-1463-4429-9534-3981807FE217}" type="parTrans" cxnId="{5E2F23F6-CA07-4AD0-8B6F-4470AC15B158}">
      <dgm:prSet/>
      <dgm:spPr/>
      <dgm:t>
        <a:bodyPr/>
        <a:lstStyle/>
        <a:p>
          <a:endParaRPr lang="en-GB" b="1"/>
        </a:p>
      </dgm:t>
    </dgm:pt>
    <dgm:pt modelId="{EF3FC3B0-0110-4D28-AAD4-06A659CFC1A4}" type="sibTrans" cxnId="{5E2F23F6-CA07-4AD0-8B6F-4470AC15B158}">
      <dgm:prSet/>
      <dgm:spPr/>
      <dgm:t>
        <a:bodyPr/>
        <a:lstStyle/>
        <a:p>
          <a:endParaRPr lang="en-GB" b="1"/>
        </a:p>
      </dgm:t>
    </dgm:pt>
    <dgm:pt modelId="{D3ABF190-E6E7-4D84-A3E2-EE258255CEA5}">
      <dgm:prSet phldrT="[Text]"/>
      <dgm:spPr/>
      <dgm:t>
        <a:bodyPr/>
        <a:lstStyle/>
        <a:p>
          <a:r>
            <a:rPr lang="en-GB" b="1" dirty="0"/>
            <a:t>Substance to Solutions </a:t>
          </a:r>
        </a:p>
      </dgm:t>
    </dgm:pt>
    <dgm:pt modelId="{8AD5D039-6169-4C33-806C-894E7F65EB28}" type="parTrans" cxnId="{E9FB4BFF-AD17-4353-84F0-4278BFB230F6}">
      <dgm:prSet/>
      <dgm:spPr/>
      <dgm:t>
        <a:bodyPr/>
        <a:lstStyle/>
        <a:p>
          <a:endParaRPr lang="en-GB" b="1"/>
        </a:p>
      </dgm:t>
    </dgm:pt>
    <dgm:pt modelId="{F9C1C26A-199B-4527-B980-A276767C7500}" type="sibTrans" cxnId="{E9FB4BFF-AD17-4353-84F0-4278BFB230F6}">
      <dgm:prSet/>
      <dgm:spPr/>
      <dgm:t>
        <a:bodyPr/>
        <a:lstStyle/>
        <a:p>
          <a:endParaRPr lang="en-GB" b="1"/>
        </a:p>
      </dgm:t>
    </dgm:pt>
    <dgm:pt modelId="{6052A611-4415-4B68-A96B-DCF886497E4D}">
      <dgm:prSet phldrT="[Text]"/>
      <dgm:spPr/>
      <dgm:t>
        <a:bodyPr/>
        <a:lstStyle/>
        <a:p>
          <a:r>
            <a:rPr lang="en-GB" b="1" dirty="0"/>
            <a:t>Healthwatch</a:t>
          </a:r>
        </a:p>
      </dgm:t>
    </dgm:pt>
    <dgm:pt modelId="{E3E6B706-649A-44DC-B0C3-5F6C5B68F4E3}" type="parTrans" cxnId="{BD7D6534-3C2B-4599-A6AD-20739B2C7443}">
      <dgm:prSet/>
      <dgm:spPr/>
      <dgm:t>
        <a:bodyPr/>
        <a:lstStyle/>
        <a:p>
          <a:endParaRPr lang="en-GB" b="1"/>
        </a:p>
      </dgm:t>
    </dgm:pt>
    <dgm:pt modelId="{AE87A94F-9386-4181-9818-F2CA9E9993F7}" type="sibTrans" cxnId="{BD7D6534-3C2B-4599-A6AD-20739B2C7443}">
      <dgm:prSet/>
      <dgm:spPr/>
      <dgm:t>
        <a:bodyPr/>
        <a:lstStyle/>
        <a:p>
          <a:endParaRPr lang="en-GB" b="1"/>
        </a:p>
      </dgm:t>
    </dgm:pt>
    <dgm:pt modelId="{90113BF2-3ED0-4FC7-AC5C-293110FB1DBE}">
      <dgm:prSet phldrT="[Text]"/>
      <dgm:spPr/>
      <dgm:t>
        <a:bodyPr/>
        <a:lstStyle/>
        <a:p>
          <a:r>
            <a:rPr lang="en-GB" b="1" dirty="0"/>
            <a:t>MHLDA Collaborative</a:t>
          </a:r>
        </a:p>
      </dgm:t>
    </dgm:pt>
    <dgm:pt modelId="{BDEBFDB5-8044-4E16-88F6-20A85DFEDF0E}" type="sibTrans" cxnId="{E1CE4854-7D3F-439E-87B1-0B38A0C98C7C}">
      <dgm:prSet/>
      <dgm:spPr/>
      <dgm:t>
        <a:bodyPr/>
        <a:lstStyle/>
        <a:p>
          <a:endParaRPr lang="en-GB" b="1"/>
        </a:p>
      </dgm:t>
    </dgm:pt>
    <dgm:pt modelId="{7A9368CE-B6A7-439A-8625-F442A4243DAB}" type="parTrans" cxnId="{E1CE4854-7D3F-439E-87B1-0B38A0C98C7C}">
      <dgm:prSet/>
      <dgm:spPr/>
      <dgm:t>
        <a:bodyPr/>
        <a:lstStyle/>
        <a:p>
          <a:endParaRPr lang="en-GB" b="1"/>
        </a:p>
      </dgm:t>
    </dgm:pt>
    <dgm:pt modelId="{1ABF1DCF-A324-4983-8F14-C175023D1D70}">
      <dgm:prSet phldrT="[Text]"/>
      <dgm:spPr/>
      <dgm:t>
        <a:bodyPr/>
        <a:lstStyle/>
        <a:p>
          <a:r>
            <a:rPr lang="en-GB" b="1"/>
            <a:t>NHS Acute Hospital Trusts</a:t>
          </a:r>
          <a:endParaRPr lang="en-GB" b="1" dirty="0"/>
        </a:p>
      </dgm:t>
    </dgm:pt>
    <dgm:pt modelId="{B5414983-8A45-46FA-BC2E-58C1CD30CABF}" type="sibTrans" cxnId="{C6796A19-C18B-44B3-8467-7AE81802998C}">
      <dgm:prSet/>
      <dgm:spPr/>
      <dgm:t>
        <a:bodyPr/>
        <a:lstStyle/>
        <a:p>
          <a:endParaRPr lang="en-GB" b="1"/>
        </a:p>
      </dgm:t>
    </dgm:pt>
    <dgm:pt modelId="{71FF5C6F-4715-4698-B637-83E156485DAD}" type="parTrans" cxnId="{C6796A19-C18B-44B3-8467-7AE81802998C}">
      <dgm:prSet/>
      <dgm:spPr/>
      <dgm:t>
        <a:bodyPr/>
        <a:lstStyle/>
        <a:p>
          <a:endParaRPr lang="en-GB" b="1"/>
        </a:p>
      </dgm:t>
    </dgm:pt>
    <dgm:pt modelId="{6E3669EF-08C9-4629-8E3A-DF49D8C851FD}">
      <dgm:prSet phldrT="[Text]"/>
      <dgm:spPr/>
      <dgm:t>
        <a:bodyPr/>
        <a:lstStyle/>
        <a:p>
          <a:r>
            <a:rPr lang="en-GB" b="1" dirty="0"/>
            <a:t>GP Federations</a:t>
          </a:r>
        </a:p>
      </dgm:t>
    </dgm:pt>
    <dgm:pt modelId="{26F11B99-6717-4D7D-B295-001BB8A6E4BD}" type="parTrans" cxnId="{6E8DC601-13C0-4465-A7D8-A58BE038F169}">
      <dgm:prSet/>
      <dgm:spPr/>
      <dgm:t>
        <a:bodyPr/>
        <a:lstStyle/>
        <a:p>
          <a:endParaRPr lang="en-GB" b="1"/>
        </a:p>
      </dgm:t>
    </dgm:pt>
    <dgm:pt modelId="{FDE15B48-06CD-4A7C-B295-2C64B60868BC}" type="sibTrans" cxnId="{6E8DC601-13C0-4465-A7D8-A58BE038F169}">
      <dgm:prSet/>
      <dgm:spPr/>
      <dgm:t>
        <a:bodyPr/>
        <a:lstStyle/>
        <a:p>
          <a:endParaRPr lang="en-GB" b="1"/>
        </a:p>
      </dgm:t>
    </dgm:pt>
    <dgm:pt modelId="{C116DFB6-62E5-4E6C-BF49-B0DE90EBEA9D}">
      <dgm:prSet phldrT="[Text]"/>
      <dgm:spPr/>
      <dgm:t>
        <a:bodyPr/>
        <a:lstStyle/>
        <a:p>
          <a:r>
            <a:rPr lang="en-GB" b="1" dirty="0"/>
            <a:t>Primary Care Networks</a:t>
          </a:r>
        </a:p>
      </dgm:t>
    </dgm:pt>
    <dgm:pt modelId="{73DBB49A-C934-4EAA-8C02-FEBD3EC48FDE}" type="parTrans" cxnId="{AFF38EF6-AF6D-470C-8B13-2325EB8F74F3}">
      <dgm:prSet/>
      <dgm:spPr/>
      <dgm:t>
        <a:bodyPr/>
        <a:lstStyle/>
        <a:p>
          <a:endParaRPr lang="en-GB" b="1"/>
        </a:p>
      </dgm:t>
    </dgm:pt>
    <dgm:pt modelId="{E1AE1D6E-8258-4553-A730-C0BF55411ADD}" type="sibTrans" cxnId="{AFF38EF6-AF6D-470C-8B13-2325EB8F74F3}">
      <dgm:prSet/>
      <dgm:spPr/>
      <dgm:t>
        <a:bodyPr/>
        <a:lstStyle/>
        <a:p>
          <a:endParaRPr lang="en-GB" b="1"/>
        </a:p>
      </dgm:t>
    </dgm:pt>
    <dgm:pt modelId="{D422C8FD-3A78-4E9A-8123-86FE07FF94F4}">
      <dgm:prSet phldrT="[Text]"/>
      <dgm:spPr/>
      <dgm:t>
        <a:bodyPr/>
        <a:lstStyle/>
        <a:p>
          <a:r>
            <a:rPr lang="en-GB" b="1" dirty="0"/>
            <a:t>Carer Representatives</a:t>
          </a:r>
        </a:p>
      </dgm:t>
    </dgm:pt>
    <dgm:pt modelId="{E089A9B4-DB3E-442E-B234-8E99701355DB}" type="parTrans" cxnId="{3DE3AF0C-8323-48DE-B46C-A5D4D28B558A}">
      <dgm:prSet/>
      <dgm:spPr/>
      <dgm:t>
        <a:bodyPr/>
        <a:lstStyle/>
        <a:p>
          <a:endParaRPr lang="en-GB" b="1"/>
        </a:p>
      </dgm:t>
    </dgm:pt>
    <dgm:pt modelId="{70565A84-6525-4682-BAD6-C8D441FCB510}" type="sibTrans" cxnId="{3DE3AF0C-8323-48DE-B46C-A5D4D28B558A}">
      <dgm:prSet/>
      <dgm:spPr/>
      <dgm:t>
        <a:bodyPr/>
        <a:lstStyle/>
        <a:p>
          <a:endParaRPr lang="en-GB" b="1"/>
        </a:p>
      </dgm:t>
    </dgm:pt>
    <dgm:pt modelId="{F664C4DF-8ABE-4703-8951-8E5512CE04A0}">
      <dgm:prSet phldrT="[Text]"/>
      <dgm:spPr/>
      <dgm:t>
        <a:bodyPr/>
        <a:lstStyle/>
        <a:p>
          <a:r>
            <a:rPr lang="en-GB" b="1"/>
            <a:t>Public Health Northamptonshire</a:t>
          </a:r>
          <a:endParaRPr lang="en-GB" b="1" dirty="0"/>
        </a:p>
      </dgm:t>
    </dgm:pt>
    <dgm:pt modelId="{96C27682-93BF-45B6-BE53-029E1A3D480E}" type="parTrans" cxnId="{3827C399-304A-4677-8385-B492E677B8C9}">
      <dgm:prSet/>
      <dgm:spPr/>
      <dgm:t>
        <a:bodyPr/>
        <a:lstStyle/>
        <a:p>
          <a:endParaRPr lang="en-GB" b="1"/>
        </a:p>
      </dgm:t>
    </dgm:pt>
    <dgm:pt modelId="{37060993-FC3B-41C8-B88C-6AD3D0182514}" type="sibTrans" cxnId="{3827C399-304A-4677-8385-B492E677B8C9}">
      <dgm:prSet/>
      <dgm:spPr/>
      <dgm:t>
        <a:bodyPr/>
        <a:lstStyle/>
        <a:p>
          <a:endParaRPr lang="en-GB" b="1"/>
        </a:p>
      </dgm:t>
    </dgm:pt>
    <dgm:pt modelId="{A15C8EB9-07D8-4E4B-BBB1-DDF8161FAC03}" type="pres">
      <dgm:prSet presAssocID="{8B6D520C-A596-4CCA-98A6-E9FF19C09419}" presName="composite" presStyleCnt="0">
        <dgm:presLayoutVars>
          <dgm:chMax val="1"/>
          <dgm:dir/>
          <dgm:resizeHandles val="exact"/>
        </dgm:presLayoutVars>
      </dgm:prSet>
      <dgm:spPr/>
    </dgm:pt>
    <dgm:pt modelId="{D13BECB1-FD15-4031-9033-17ED1C0804B8}" type="pres">
      <dgm:prSet presAssocID="{8B6D520C-A596-4CCA-98A6-E9FF19C09419}" presName="radial" presStyleCnt="0">
        <dgm:presLayoutVars>
          <dgm:animLvl val="ctr"/>
        </dgm:presLayoutVars>
      </dgm:prSet>
      <dgm:spPr/>
    </dgm:pt>
    <dgm:pt modelId="{336DB94F-3009-466B-9D21-2D41C71FEA62}" type="pres">
      <dgm:prSet presAssocID="{90113BF2-3ED0-4FC7-AC5C-293110FB1DBE}" presName="centerShape" presStyleLbl="vennNode1" presStyleIdx="0" presStyleCnt="15"/>
      <dgm:spPr/>
    </dgm:pt>
    <dgm:pt modelId="{EF2E5A42-219E-491D-AB9E-1F88C48D332B}" type="pres">
      <dgm:prSet presAssocID="{EAD920B5-96E7-48A1-8CA5-A90D72FFD565}" presName="node" presStyleLbl="vennNode1" presStyleIdx="1" presStyleCnt="15">
        <dgm:presLayoutVars>
          <dgm:bulletEnabled val="1"/>
        </dgm:presLayoutVars>
      </dgm:prSet>
      <dgm:spPr/>
    </dgm:pt>
    <dgm:pt modelId="{A730A0BB-8252-47FE-8F1C-AFCC1883F433}" type="pres">
      <dgm:prSet presAssocID="{EF0493EC-BE7F-4A4F-8F9D-B8438950AFDD}" presName="node" presStyleLbl="vennNode1" presStyleIdx="2" presStyleCnt="15">
        <dgm:presLayoutVars>
          <dgm:bulletEnabled val="1"/>
        </dgm:presLayoutVars>
      </dgm:prSet>
      <dgm:spPr/>
    </dgm:pt>
    <dgm:pt modelId="{43CDE3DE-2DA0-495C-9A74-DC05EC47D052}" type="pres">
      <dgm:prSet presAssocID="{F664C4DF-8ABE-4703-8951-8E5512CE04A0}" presName="node" presStyleLbl="vennNode1" presStyleIdx="3" presStyleCnt="15">
        <dgm:presLayoutVars>
          <dgm:bulletEnabled val="1"/>
        </dgm:presLayoutVars>
      </dgm:prSet>
      <dgm:spPr/>
    </dgm:pt>
    <dgm:pt modelId="{05B659A0-8BF5-4BA9-B33A-614DBA47A396}" type="pres">
      <dgm:prSet presAssocID="{3D12D45F-DE81-42AD-87F9-BAB7B3344689}" presName="node" presStyleLbl="vennNode1" presStyleIdx="4" presStyleCnt="15">
        <dgm:presLayoutVars>
          <dgm:bulletEnabled val="1"/>
        </dgm:presLayoutVars>
      </dgm:prSet>
      <dgm:spPr/>
    </dgm:pt>
    <dgm:pt modelId="{FD714A16-71CA-400B-92E6-08745879D9DD}" type="pres">
      <dgm:prSet presAssocID="{DF45D159-0F51-46D8-9D00-4DD91ACEF677}" presName="node" presStyleLbl="vennNode1" presStyleIdx="5" presStyleCnt="15">
        <dgm:presLayoutVars>
          <dgm:bulletEnabled val="1"/>
        </dgm:presLayoutVars>
      </dgm:prSet>
      <dgm:spPr/>
    </dgm:pt>
    <dgm:pt modelId="{A9D5EA1F-BBA2-48A3-B996-18A517122F6F}" type="pres">
      <dgm:prSet presAssocID="{D45FC276-3212-43F0-B8D3-995C085BBFCA}" presName="node" presStyleLbl="vennNode1" presStyleIdx="6" presStyleCnt="15">
        <dgm:presLayoutVars>
          <dgm:bulletEnabled val="1"/>
        </dgm:presLayoutVars>
      </dgm:prSet>
      <dgm:spPr/>
    </dgm:pt>
    <dgm:pt modelId="{CBC187C4-AF2F-49EE-9731-92BC76BFCE49}" type="pres">
      <dgm:prSet presAssocID="{EC777CD6-5217-4F2C-9AC2-8D7AC007B44D}" presName="node" presStyleLbl="vennNode1" presStyleIdx="7" presStyleCnt="15">
        <dgm:presLayoutVars>
          <dgm:bulletEnabled val="1"/>
        </dgm:presLayoutVars>
      </dgm:prSet>
      <dgm:spPr/>
    </dgm:pt>
    <dgm:pt modelId="{6FB56130-B91C-4D9D-A7AE-E212508F6AB8}" type="pres">
      <dgm:prSet presAssocID="{008E8F4D-03E0-428F-AD76-51F454929330}" presName="node" presStyleLbl="vennNode1" presStyleIdx="8" presStyleCnt="15">
        <dgm:presLayoutVars>
          <dgm:bulletEnabled val="1"/>
        </dgm:presLayoutVars>
      </dgm:prSet>
      <dgm:spPr/>
    </dgm:pt>
    <dgm:pt modelId="{9BF487B6-EF29-4CFB-86A1-DD26EB473C39}" type="pres">
      <dgm:prSet presAssocID="{D3ABF190-E6E7-4D84-A3E2-EE258255CEA5}" presName="node" presStyleLbl="vennNode1" presStyleIdx="9" presStyleCnt="15">
        <dgm:presLayoutVars>
          <dgm:bulletEnabled val="1"/>
        </dgm:presLayoutVars>
      </dgm:prSet>
      <dgm:spPr/>
    </dgm:pt>
    <dgm:pt modelId="{7ABB3EAE-757F-475C-9A49-A8EE2A4B88BA}" type="pres">
      <dgm:prSet presAssocID="{6052A611-4415-4B68-A96B-DCF886497E4D}" presName="node" presStyleLbl="vennNode1" presStyleIdx="10" presStyleCnt="15">
        <dgm:presLayoutVars>
          <dgm:bulletEnabled val="1"/>
        </dgm:presLayoutVars>
      </dgm:prSet>
      <dgm:spPr/>
    </dgm:pt>
    <dgm:pt modelId="{C62DED74-1E97-4C44-8336-DB315296ED4D}" type="pres">
      <dgm:prSet presAssocID="{1ABF1DCF-A324-4983-8F14-C175023D1D70}" presName="node" presStyleLbl="vennNode1" presStyleIdx="11" presStyleCnt="15">
        <dgm:presLayoutVars>
          <dgm:bulletEnabled val="1"/>
        </dgm:presLayoutVars>
      </dgm:prSet>
      <dgm:spPr/>
    </dgm:pt>
    <dgm:pt modelId="{0AF293D5-BBD1-410A-AF00-F0D01CAD226B}" type="pres">
      <dgm:prSet presAssocID="{6E3669EF-08C9-4629-8E3A-DF49D8C851FD}" presName="node" presStyleLbl="vennNode1" presStyleIdx="12" presStyleCnt="15">
        <dgm:presLayoutVars>
          <dgm:bulletEnabled val="1"/>
        </dgm:presLayoutVars>
      </dgm:prSet>
      <dgm:spPr/>
    </dgm:pt>
    <dgm:pt modelId="{CCA14AC7-234D-4025-9F2B-8E9CFD36791D}" type="pres">
      <dgm:prSet presAssocID="{C116DFB6-62E5-4E6C-BF49-B0DE90EBEA9D}" presName="node" presStyleLbl="vennNode1" presStyleIdx="13" presStyleCnt="15">
        <dgm:presLayoutVars>
          <dgm:bulletEnabled val="1"/>
        </dgm:presLayoutVars>
      </dgm:prSet>
      <dgm:spPr/>
    </dgm:pt>
    <dgm:pt modelId="{9BCC6B01-F648-44AE-B9EE-E790DA35EE67}" type="pres">
      <dgm:prSet presAssocID="{D422C8FD-3A78-4E9A-8123-86FE07FF94F4}" presName="node" presStyleLbl="vennNode1" presStyleIdx="14" presStyleCnt="15">
        <dgm:presLayoutVars>
          <dgm:bulletEnabled val="1"/>
        </dgm:presLayoutVars>
      </dgm:prSet>
      <dgm:spPr/>
    </dgm:pt>
  </dgm:ptLst>
  <dgm:cxnLst>
    <dgm:cxn modelId="{6E8DC601-13C0-4465-A7D8-A58BE038F169}" srcId="{90113BF2-3ED0-4FC7-AC5C-293110FB1DBE}" destId="{6E3669EF-08C9-4629-8E3A-DF49D8C851FD}" srcOrd="11" destOrd="0" parTransId="{26F11B99-6717-4D7D-B295-001BB8A6E4BD}" sibTransId="{FDE15B48-06CD-4A7C-B295-2C64B60868BC}"/>
    <dgm:cxn modelId="{3E2AE808-D22E-484F-95F0-5FB83C8DEB9D}" srcId="{90113BF2-3ED0-4FC7-AC5C-293110FB1DBE}" destId="{EF0493EC-BE7F-4A4F-8F9D-B8438950AFDD}" srcOrd="1" destOrd="0" parTransId="{B6639728-5D1C-4314-ABAF-9AB1F4E93F0F}" sibTransId="{52817167-AEE7-4D5D-942C-8580C45A816D}"/>
    <dgm:cxn modelId="{3DE3AF0C-8323-48DE-B46C-A5D4D28B558A}" srcId="{90113BF2-3ED0-4FC7-AC5C-293110FB1DBE}" destId="{D422C8FD-3A78-4E9A-8123-86FE07FF94F4}" srcOrd="13" destOrd="0" parTransId="{E089A9B4-DB3E-442E-B234-8E99701355DB}" sibTransId="{70565A84-6525-4682-BAD6-C8D441FCB510}"/>
    <dgm:cxn modelId="{131BF917-C3A3-45B0-9E71-0C299D3953B6}" type="presOf" srcId="{C116DFB6-62E5-4E6C-BF49-B0DE90EBEA9D}" destId="{CCA14AC7-234D-4025-9F2B-8E9CFD36791D}" srcOrd="0" destOrd="0" presId="urn:microsoft.com/office/officeart/2005/8/layout/radial3"/>
    <dgm:cxn modelId="{958B3418-5D66-40DB-9B5A-64F9D6D572B6}" type="presOf" srcId="{D45FC276-3212-43F0-B8D3-995C085BBFCA}" destId="{A9D5EA1F-BBA2-48A3-B996-18A517122F6F}" srcOrd="0" destOrd="0" presId="urn:microsoft.com/office/officeart/2005/8/layout/radial3"/>
    <dgm:cxn modelId="{C6796A19-C18B-44B3-8467-7AE81802998C}" srcId="{90113BF2-3ED0-4FC7-AC5C-293110FB1DBE}" destId="{1ABF1DCF-A324-4983-8F14-C175023D1D70}" srcOrd="10" destOrd="0" parTransId="{71FF5C6F-4715-4698-B637-83E156485DAD}" sibTransId="{B5414983-8A45-46FA-BC2E-58C1CD30CABF}"/>
    <dgm:cxn modelId="{A0B8FA20-E3CD-48DF-928C-70D33B16FFA3}" srcId="{90113BF2-3ED0-4FC7-AC5C-293110FB1DBE}" destId="{D45FC276-3212-43F0-B8D3-995C085BBFCA}" srcOrd="5" destOrd="0" parTransId="{E5D330AF-07A5-4246-A5D1-6B9D705684BD}" sibTransId="{1EBDA282-4804-4A3A-9268-79DEEC0C47B7}"/>
    <dgm:cxn modelId="{D47F9F23-0FE5-499B-B6F8-B5B16EB34A52}" srcId="{90113BF2-3ED0-4FC7-AC5C-293110FB1DBE}" destId="{EC777CD6-5217-4F2C-9AC2-8D7AC007B44D}" srcOrd="6" destOrd="0" parTransId="{4EDB67E1-AAFD-43B6-A6F8-DD3055462ED6}" sibTransId="{31503F3F-64AD-4997-A49C-E4F07B1B0E84}"/>
    <dgm:cxn modelId="{B2910826-A4B1-4804-9D5C-8D83251F625E}" type="presOf" srcId="{D422C8FD-3A78-4E9A-8123-86FE07FF94F4}" destId="{9BCC6B01-F648-44AE-B9EE-E790DA35EE67}" srcOrd="0" destOrd="0" presId="urn:microsoft.com/office/officeart/2005/8/layout/radial3"/>
    <dgm:cxn modelId="{1788D62A-31DA-4B09-96E8-022C314ACB0C}" type="presOf" srcId="{EAD920B5-96E7-48A1-8CA5-A90D72FFD565}" destId="{EF2E5A42-219E-491D-AB9E-1F88C48D332B}" srcOrd="0" destOrd="0" presId="urn:microsoft.com/office/officeart/2005/8/layout/radial3"/>
    <dgm:cxn modelId="{BD7D6534-3C2B-4599-A6AD-20739B2C7443}" srcId="{90113BF2-3ED0-4FC7-AC5C-293110FB1DBE}" destId="{6052A611-4415-4B68-A96B-DCF886497E4D}" srcOrd="9" destOrd="0" parTransId="{E3E6B706-649A-44DC-B0C3-5F6C5B68F4E3}" sibTransId="{AE87A94F-9386-4181-9818-F2CA9E9993F7}"/>
    <dgm:cxn modelId="{0029FB36-AFC7-4CB1-A2A1-72934D351C86}" type="presOf" srcId="{90113BF2-3ED0-4FC7-AC5C-293110FB1DBE}" destId="{336DB94F-3009-466B-9D21-2D41C71FEA62}" srcOrd="0" destOrd="0" presId="urn:microsoft.com/office/officeart/2005/8/layout/radial3"/>
    <dgm:cxn modelId="{AB69F93E-E5A4-4B9F-BA2B-65BA1190E6B1}" srcId="{90113BF2-3ED0-4FC7-AC5C-293110FB1DBE}" destId="{DF45D159-0F51-46D8-9D00-4DD91ACEF677}" srcOrd="4" destOrd="0" parTransId="{D1C9A8E6-6775-4B9B-ABA7-F7F62A92BE2A}" sibTransId="{22594D63-AA9F-4867-84FC-A03AD3482820}"/>
    <dgm:cxn modelId="{2DD02167-B78C-4F6D-90D6-792A7B19B940}" type="presOf" srcId="{3D12D45F-DE81-42AD-87F9-BAB7B3344689}" destId="{05B659A0-8BF5-4BA9-B33A-614DBA47A396}" srcOrd="0" destOrd="0" presId="urn:microsoft.com/office/officeart/2005/8/layout/radial3"/>
    <dgm:cxn modelId="{90F99551-449F-4A55-9043-3D37064A606B}" type="presOf" srcId="{EC777CD6-5217-4F2C-9AC2-8D7AC007B44D}" destId="{CBC187C4-AF2F-49EE-9731-92BC76BFCE49}" srcOrd="0" destOrd="0" presId="urn:microsoft.com/office/officeart/2005/8/layout/radial3"/>
    <dgm:cxn modelId="{E1CE4854-7D3F-439E-87B1-0B38A0C98C7C}" srcId="{8B6D520C-A596-4CCA-98A6-E9FF19C09419}" destId="{90113BF2-3ED0-4FC7-AC5C-293110FB1DBE}" srcOrd="0" destOrd="0" parTransId="{7A9368CE-B6A7-439A-8625-F442A4243DAB}" sibTransId="{BDEBFDB5-8044-4E16-88F6-20A85DFEDF0E}"/>
    <dgm:cxn modelId="{EA41B174-D957-4384-B6BE-A7E7C4C8E170}" type="presOf" srcId="{D3ABF190-E6E7-4D84-A3E2-EE258255CEA5}" destId="{9BF487B6-EF29-4CFB-86A1-DD26EB473C39}" srcOrd="0" destOrd="0" presId="urn:microsoft.com/office/officeart/2005/8/layout/radial3"/>
    <dgm:cxn modelId="{446FC957-995F-40FD-8187-FFB9B4F34FD4}" type="presOf" srcId="{8B6D520C-A596-4CCA-98A6-E9FF19C09419}" destId="{A15C8EB9-07D8-4E4B-BBB1-DDF8161FAC03}" srcOrd="0" destOrd="0" presId="urn:microsoft.com/office/officeart/2005/8/layout/radial3"/>
    <dgm:cxn modelId="{78864B78-A980-4412-8AB1-3583629D9E5F}" type="presOf" srcId="{008E8F4D-03E0-428F-AD76-51F454929330}" destId="{6FB56130-B91C-4D9D-A7AE-E212508F6AB8}" srcOrd="0" destOrd="0" presId="urn:microsoft.com/office/officeart/2005/8/layout/radial3"/>
    <dgm:cxn modelId="{FF9A677D-924A-4480-896E-A02A889AD318}" srcId="{90113BF2-3ED0-4FC7-AC5C-293110FB1DBE}" destId="{3D12D45F-DE81-42AD-87F9-BAB7B3344689}" srcOrd="3" destOrd="0" parTransId="{E728DF77-4322-45FA-B9D4-88CF8A380839}" sibTransId="{6568D275-9449-4F92-85B0-A25A2BA57ED0}"/>
    <dgm:cxn modelId="{D8FFA07D-6F4B-48A9-B2AD-A695FBFD31D8}" type="presOf" srcId="{EF0493EC-BE7F-4A4F-8F9D-B8438950AFDD}" destId="{A730A0BB-8252-47FE-8F1C-AFCC1883F433}" srcOrd="0" destOrd="0" presId="urn:microsoft.com/office/officeart/2005/8/layout/radial3"/>
    <dgm:cxn modelId="{8A91C184-AA1E-4861-BC97-3AC69AD02FD2}" type="presOf" srcId="{1ABF1DCF-A324-4983-8F14-C175023D1D70}" destId="{C62DED74-1E97-4C44-8336-DB315296ED4D}" srcOrd="0" destOrd="0" presId="urn:microsoft.com/office/officeart/2005/8/layout/radial3"/>
    <dgm:cxn modelId="{3827C399-304A-4677-8385-B492E677B8C9}" srcId="{90113BF2-3ED0-4FC7-AC5C-293110FB1DBE}" destId="{F664C4DF-8ABE-4703-8951-8E5512CE04A0}" srcOrd="2" destOrd="0" parTransId="{96C27682-93BF-45B6-BE53-029E1A3D480E}" sibTransId="{37060993-FC3B-41C8-B88C-6AD3D0182514}"/>
    <dgm:cxn modelId="{AC04619B-F0FD-4FE5-AB0D-E176247B17F3}" srcId="{90113BF2-3ED0-4FC7-AC5C-293110FB1DBE}" destId="{EAD920B5-96E7-48A1-8CA5-A90D72FFD565}" srcOrd="0" destOrd="0" parTransId="{2E2C8207-A99D-4F01-95ED-FDEE36AFC37A}" sibTransId="{E0857BD6-92C4-4348-BDB2-B77EC4B3EA7A}"/>
    <dgm:cxn modelId="{564F84A5-6D23-41D4-B500-C63501E018F7}" type="presOf" srcId="{6052A611-4415-4B68-A96B-DCF886497E4D}" destId="{7ABB3EAE-757F-475C-9A49-A8EE2A4B88BA}" srcOrd="0" destOrd="0" presId="urn:microsoft.com/office/officeart/2005/8/layout/radial3"/>
    <dgm:cxn modelId="{EAE995C6-5F92-4FCC-AB96-D4890B9B3921}" type="presOf" srcId="{F664C4DF-8ABE-4703-8951-8E5512CE04A0}" destId="{43CDE3DE-2DA0-495C-9A74-DC05EC47D052}" srcOrd="0" destOrd="0" presId="urn:microsoft.com/office/officeart/2005/8/layout/radial3"/>
    <dgm:cxn modelId="{B8FF84C9-BFAA-4CA8-99A6-7A25CC63F003}" type="presOf" srcId="{DF45D159-0F51-46D8-9D00-4DD91ACEF677}" destId="{FD714A16-71CA-400B-92E6-08745879D9DD}" srcOrd="0" destOrd="0" presId="urn:microsoft.com/office/officeart/2005/8/layout/radial3"/>
    <dgm:cxn modelId="{9F2B7DDA-4A34-4F11-92C9-729197D3DDEA}" type="presOf" srcId="{6E3669EF-08C9-4629-8E3A-DF49D8C851FD}" destId="{0AF293D5-BBD1-410A-AF00-F0D01CAD226B}" srcOrd="0" destOrd="0" presId="urn:microsoft.com/office/officeart/2005/8/layout/radial3"/>
    <dgm:cxn modelId="{5E2F23F6-CA07-4AD0-8B6F-4470AC15B158}" srcId="{90113BF2-3ED0-4FC7-AC5C-293110FB1DBE}" destId="{008E8F4D-03E0-428F-AD76-51F454929330}" srcOrd="7" destOrd="0" parTransId="{8D790260-1463-4429-9534-3981807FE217}" sibTransId="{EF3FC3B0-0110-4D28-AAD4-06A659CFC1A4}"/>
    <dgm:cxn modelId="{AFF38EF6-AF6D-470C-8B13-2325EB8F74F3}" srcId="{90113BF2-3ED0-4FC7-AC5C-293110FB1DBE}" destId="{C116DFB6-62E5-4E6C-BF49-B0DE90EBEA9D}" srcOrd="12" destOrd="0" parTransId="{73DBB49A-C934-4EAA-8C02-FEBD3EC48FDE}" sibTransId="{E1AE1D6E-8258-4553-A730-C0BF55411ADD}"/>
    <dgm:cxn modelId="{E9FB4BFF-AD17-4353-84F0-4278BFB230F6}" srcId="{90113BF2-3ED0-4FC7-AC5C-293110FB1DBE}" destId="{D3ABF190-E6E7-4D84-A3E2-EE258255CEA5}" srcOrd="8" destOrd="0" parTransId="{8AD5D039-6169-4C33-806C-894E7F65EB28}" sibTransId="{F9C1C26A-199B-4527-B980-A276767C7500}"/>
    <dgm:cxn modelId="{15A4375D-E557-4687-9159-EFDC8C3454A3}" type="presParOf" srcId="{A15C8EB9-07D8-4E4B-BBB1-DDF8161FAC03}" destId="{D13BECB1-FD15-4031-9033-17ED1C0804B8}" srcOrd="0" destOrd="0" presId="urn:microsoft.com/office/officeart/2005/8/layout/radial3"/>
    <dgm:cxn modelId="{64D0FF05-98C8-4F5B-8089-171D99E64736}" type="presParOf" srcId="{D13BECB1-FD15-4031-9033-17ED1C0804B8}" destId="{336DB94F-3009-466B-9D21-2D41C71FEA62}" srcOrd="0" destOrd="0" presId="urn:microsoft.com/office/officeart/2005/8/layout/radial3"/>
    <dgm:cxn modelId="{AE8FC59F-1F24-42C3-9A88-1065A7D4FAAF}" type="presParOf" srcId="{D13BECB1-FD15-4031-9033-17ED1C0804B8}" destId="{EF2E5A42-219E-491D-AB9E-1F88C48D332B}" srcOrd="1" destOrd="0" presId="urn:microsoft.com/office/officeart/2005/8/layout/radial3"/>
    <dgm:cxn modelId="{57FFF9EA-C96F-4F6F-A836-7EB4A6A92EC1}" type="presParOf" srcId="{D13BECB1-FD15-4031-9033-17ED1C0804B8}" destId="{A730A0BB-8252-47FE-8F1C-AFCC1883F433}" srcOrd="2" destOrd="0" presId="urn:microsoft.com/office/officeart/2005/8/layout/radial3"/>
    <dgm:cxn modelId="{FEC42297-8845-425D-8D51-0FB592EC9C60}" type="presParOf" srcId="{D13BECB1-FD15-4031-9033-17ED1C0804B8}" destId="{43CDE3DE-2DA0-495C-9A74-DC05EC47D052}" srcOrd="3" destOrd="0" presId="urn:microsoft.com/office/officeart/2005/8/layout/radial3"/>
    <dgm:cxn modelId="{F685FA3D-AFC6-4571-A614-7728C09755DC}" type="presParOf" srcId="{D13BECB1-FD15-4031-9033-17ED1C0804B8}" destId="{05B659A0-8BF5-4BA9-B33A-614DBA47A396}" srcOrd="4" destOrd="0" presId="urn:microsoft.com/office/officeart/2005/8/layout/radial3"/>
    <dgm:cxn modelId="{0C288DC5-6691-4590-9A3B-2ABAA0368FF3}" type="presParOf" srcId="{D13BECB1-FD15-4031-9033-17ED1C0804B8}" destId="{FD714A16-71CA-400B-92E6-08745879D9DD}" srcOrd="5" destOrd="0" presId="urn:microsoft.com/office/officeart/2005/8/layout/radial3"/>
    <dgm:cxn modelId="{E6D6DAF4-5081-4C0A-94FC-97B83F713DEB}" type="presParOf" srcId="{D13BECB1-FD15-4031-9033-17ED1C0804B8}" destId="{A9D5EA1F-BBA2-48A3-B996-18A517122F6F}" srcOrd="6" destOrd="0" presId="urn:microsoft.com/office/officeart/2005/8/layout/radial3"/>
    <dgm:cxn modelId="{CA0CFEB7-7D2B-4D6B-8FC6-A57DAAA8313F}" type="presParOf" srcId="{D13BECB1-FD15-4031-9033-17ED1C0804B8}" destId="{CBC187C4-AF2F-49EE-9731-92BC76BFCE49}" srcOrd="7" destOrd="0" presId="urn:microsoft.com/office/officeart/2005/8/layout/radial3"/>
    <dgm:cxn modelId="{4C710829-4ACB-4A77-96B3-6766285D5D71}" type="presParOf" srcId="{D13BECB1-FD15-4031-9033-17ED1C0804B8}" destId="{6FB56130-B91C-4D9D-A7AE-E212508F6AB8}" srcOrd="8" destOrd="0" presId="urn:microsoft.com/office/officeart/2005/8/layout/radial3"/>
    <dgm:cxn modelId="{C7A96B66-9D81-4BDF-A220-24D257535441}" type="presParOf" srcId="{D13BECB1-FD15-4031-9033-17ED1C0804B8}" destId="{9BF487B6-EF29-4CFB-86A1-DD26EB473C39}" srcOrd="9" destOrd="0" presId="urn:microsoft.com/office/officeart/2005/8/layout/radial3"/>
    <dgm:cxn modelId="{102D5C99-1511-46C6-9DDF-3545F78178CD}" type="presParOf" srcId="{D13BECB1-FD15-4031-9033-17ED1C0804B8}" destId="{7ABB3EAE-757F-475C-9A49-A8EE2A4B88BA}" srcOrd="10" destOrd="0" presId="urn:microsoft.com/office/officeart/2005/8/layout/radial3"/>
    <dgm:cxn modelId="{2A532718-DB24-4FC7-B7E6-AA393B5A1436}" type="presParOf" srcId="{D13BECB1-FD15-4031-9033-17ED1C0804B8}" destId="{C62DED74-1E97-4C44-8336-DB315296ED4D}" srcOrd="11" destOrd="0" presId="urn:microsoft.com/office/officeart/2005/8/layout/radial3"/>
    <dgm:cxn modelId="{400AD8D8-1482-4804-AC6E-2D364ABF6CE1}" type="presParOf" srcId="{D13BECB1-FD15-4031-9033-17ED1C0804B8}" destId="{0AF293D5-BBD1-410A-AF00-F0D01CAD226B}" srcOrd="12" destOrd="0" presId="urn:microsoft.com/office/officeart/2005/8/layout/radial3"/>
    <dgm:cxn modelId="{4C297D6A-7DD0-4FD5-9A2E-45A9D42510DA}" type="presParOf" srcId="{D13BECB1-FD15-4031-9033-17ED1C0804B8}" destId="{CCA14AC7-234D-4025-9F2B-8E9CFD36791D}" srcOrd="13" destOrd="0" presId="urn:microsoft.com/office/officeart/2005/8/layout/radial3"/>
    <dgm:cxn modelId="{701CD41B-0E9F-47A9-B16D-C72CB56A0625}" type="presParOf" srcId="{D13BECB1-FD15-4031-9033-17ED1C0804B8}" destId="{9BCC6B01-F648-44AE-B9EE-E790DA35EE67}" srcOrd="1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A9C0F-9C30-4223-B90C-0CB7C666A34A}"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D29810A4-2CF7-455C-B773-EF579FE73EAB}">
      <dgm:prSet phldrT="[Text]"/>
      <dgm:spPr/>
      <dgm:t>
        <a:bodyPr/>
        <a:lstStyle/>
        <a:p>
          <a:r>
            <a:rPr lang="en-GB" dirty="0"/>
            <a:t>SDF &amp; SR (Adult MH)</a:t>
          </a:r>
        </a:p>
      </dgm:t>
    </dgm:pt>
    <dgm:pt modelId="{B5FDE48D-A2C6-4470-991F-118A77144C75}" type="parTrans" cxnId="{2E6F0530-AFC1-4C26-92F9-6A463B789182}">
      <dgm:prSet/>
      <dgm:spPr/>
      <dgm:t>
        <a:bodyPr/>
        <a:lstStyle/>
        <a:p>
          <a:endParaRPr lang="en-GB"/>
        </a:p>
      </dgm:t>
    </dgm:pt>
    <dgm:pt modelId="{2964162E-E6AD-466A-8697-C2372F221B66}" type="sibTrans" cxnId="{2E6F0530-AFC1-4C26-92F9-6A463B789182}">
      <dgm:prSet/>
      <dgm:spPr/>
      <dgm:t>
        <a:bodyPr/>
        <a:lstStyle/>
        <a:p>
          <a:endParaRPr lang="en-GB"/>
        </a:p>
      </dgm:t>
    </dgm:pt>
    <dgm:pt modelId="{54F867FE-651A-4925-B232-DD95FB5C7A34}">
      <dgm:prSet phldrT="[Text]"/>
      <dgm:spPr/>
      <dgm:t>
        <a:bodyPr/>
        <a:lstStyle/>
        <a:p>
          <a:r>
            <a:rPr lang="en-GB" dirty="0"/>
            <a:t>VCSE Contract (Adult MH)</a:t>
          </a:r>
        </a:p>
      </dgm:t>
    </dgm:pt>
    <dgm:pt modelId="{D0063CA4-342B-47AF-92A9-A46D9AEB9682}" type="parTrans" cxnId="{08C98DE9-872A-435B-87DA-6D2E656E2F05}">
      <dgm:prSet/>
      <dgm:spPr/>
      <dgm:t>
        <a:bodyPr/>
        <a:lstStyle/>
        <a:p>
          <a:endParaRPr lang="en-GB"/>
        </a:p>
      </dgm:t>
    </dgm:pt>
    <dgm:pt modelId="{18F97C5A-5FAF-48CF-9FFF-032DE0A67A01}" type="sibTrans" cxnId="{08C98DE9-872A-435B-87DA-6D2E656E2F05}">
      <dgm:prSet/>
      <dgm:spPr/>
      <dgm:t>
        <a:bodyPr/>
        <a:lstStyle/>
        <a:p>
          <a:endParaRPr lang="en-GB"/>
        </a:p>
      </dgm:t>
    </dgm:pt>
    <dgm:pt modelId="{2D294D72-E0AA-4660-B6AF-70736E68EC68}">
      <dgm:prSet phldrT="[Text]"/>
      <dgm:spPr/>
      <dgm:t>
        <a:bodyPr/>
        <a:lstStyle/>
        <a:p>
          <a:r>
            <a:rPr lang="en-GB" dirty="0"/>
            <a:t>Section 12 &amp; NCA Activity</a:t>
          </a:r>
        </a:p>
      </dgm:t>
    </dgm:pt>
    <dgm:pt modelId="{16C18EEC-9BD2-4175-8AA7-4A4F00608685}" type="parTrans" cxnId="{9AC18530-9723-4D5E-98AC-3048A6B8C512}">
      <dgm:prSet/>
      <dgm:spPr/>
      <dgm:t>
        <a:bodyPr/>
        <a:lstStyle/>
        <a:p>
          <a:endParaRPr lang="en-GB"/>
        </a:p>
      </dgm:t>
    </dgm:pt>
    <dgm:pt modelId="{6D1DD49F-6907-4F39-98ED-E0C318EC4B3F}" type="sibTrans" cxnId="{9AC18530-9723-4D5E-98AC-3048A6B8C512}">
      <dgm:prSet/>
      <dgm:spPr/>
      <dgm:t>
        <a:bodyPr/>
        <a:lstStyle/>
        <a:p>
          <a:endParaRPr lang="en-GB"/>
        </a:p>
      </dgm:t>
    </dgm:pt>
    <dgm:pt modelId="{37F9E7F5-0F0A-4B76-AFDF-1D9577E30D7F}">
      <dgm:prSet phldrT="[Text]"/>
      <dgm:spPr/>
      <dgm:t>
        <a:bodyPr/>
        <a:lstStyle/>
        <a:p>
          <a:endParaRPr lang="en-GB" dirty="0"/>
        </a:p>
      </dgm:t>
    </dgm:pt>
    <dgm:pt modelId="{EF29C5CF-4652-482C-B7D4-A8365496FE8B}" type="parTrans" cxnId="{366A8B47-F518-448D-BB19-2CC1703E55E7}">
      <dgm:prSet/>
      <dgm:spPr/>
      <dgm:t>
        <a:bodyPr/>
        <a:lstStyle/>
        <a:p>
          <a:endParaRPr lang="en-GB"/>
        </a:p>
      </dgm:t>
    </dgm:pt>
    <dgm:pt modelId="{0302C9BA-B510-4DBB-9C88-7EDBE5D0A6EF}" type="sibTrans" cxnId="{366A8B47-F518-448D-BB19-2CC1703E55E7}">
      <dgm:prSet/>
      <dgm:spPr/>
      <dgm:t>
        <a:bodyPr/>
        <a:lstStyle/>
        <a:p>
          <a:endParaRPr lang="en-GB"/>
        </a:p>
      </dgm:t>
    </dgm:pt>
    <dgm:pt modelId="{062FF6F2-4C95-4831-96A5-FE76520F5582}" type="pres">
      <dgm:prSet presAssocID="{218A9C0F-9C30-4223-B90C-0CB7C666A34A}" presName="Name0" presStyleCnt="0">
        <dgm:presLayoutVars>
          <dgm:chMax val="4"/>
          <dgm:resizeHandles val="exact"/>
        </dgm:presLayoutVars>
      </dgm:prSet>
      <dgm:spPr/>
    </dgm:pt>
    <dgm:pt modelId="{EC1F974D-D1DF-463E-9325-951AF58E8B78}" type="pres">
      <dgm:prSet presAssocID="{218A9C0F-9C30-4223-B90C-0CB7C666A34A}" presName="ellipse" presStyleLbl="trBgShp" presStyleIdx="0" presStyleCnt="1"/>
      <dgm:spPr/>
    </dgm:pt>
    <dgm:pt modelId="{820D7DBC-B004-4188-A10A-87EB7FCF1540}" type="pres">
      <dgm:prSet presAssocID="{218A9C0F-9C30-4223-B90C-0CB7C666A34A}" presName="arrow1" presStyleLbl="fgShp" presStyleIdx="0" presStyleCnt="1"/>
      <dgm:spPr/>
    </dgm:pt>
    <dgm:pt modelId="{C5653B22-5700-459F-9F6E-5825F5D58654}" type="pres">
      <dgm:prSet presAssocID="{218A9C0F-9C30-4223-B90C-0CB7C666A34A}" presName="rectangle" presStyleLbl="revTx" presStyleIdx="0" presStyleCnt="1">
        <dgm:presLayoutVars>
          <dgm:bulletEnabled val="1"/>
        </dgm:presLayoutVars>
      </dgm:prSet>
      <dgm:spPr/>
    </dgm:pt>
    <dgm:pt modelId="{F518F446-99D0-4C02-934E-C4A60F3AAE27}" type="pres">
      <dgm:prSet presAssocID="{54F867FE-651A-4925-B232-DD95FB5C7A34}" presName="item1" presStyleLbl="node1" presStyleIdx="0" presStyleCnt="3">
        <dgm:presLayoutVars>
          <dgm:bulletEnabled val="1"/>
        </dgm:presLayoutVars>
      </dgm:prSet>
      <dgm:spPr/>
    </dgm:pt>
    <dgm:pt modelId="{723899DA-F865-4D80-BFAB-CB3CC7AEE48B}" type="pres">
      <dgm:prSet presAssocID="{2D294D72-E0AA-4660-B6AF-70736E68EC68}" presName="item2" presStyleLbl="node1" presStyleIdx="1" presStyleCnt="3">
        <dgm:presLayoutVars>
          <dgm:bulletEnabled val="1"/>
        </dgm:presLayoutVars>
      </dgm:prSet>
      <dgm:spPr/>
    </dgm:pt>
    <dgm:pt modelId="{178BF578-8367-4F03-B256-5DD64AF63491}" type="pres">
      <dgm:prSet presAssocID="{37F9E7F5-0F0A-4B76-AFDF-1D9577E30D7F}" presName="item3" presStyleLbl="node1" presStyleIdx="2" presStyleCnt="3">
        <dgm:presLayoutVars>
          <dgm:bulletEnabled val="1"/>
        </dgm:presLayoutVars>
      </dgm:prSet>
      <dgm:spPr/>
    </dgm:pt>
    <dgm:pt modelId="{572A0D4D-19AB-46CC-8BA3-E3C15F1509D0}" type="pres">
      <dgm:prSet presAssocID="{218A9C0F-9C30-4223-B90C-0CB7C666A34A}" presName="funnel" presStyleLbl="trAlignAcc1" presStyleIdx="0" presStyleCnt="1"/>
      <dgm:spPr/>
    </dgm:pt>
  </dgm:ptLst>
  <dgm:cxnLst>
    <dgm:cxn modelId="{E2F7942A-C9D9-48DC-8059-817D63D1B87C}" type="presOf" srcId="{54F867FE-651A-4925-B232-DD95FB5C7A34}" destId="{723899DA-F865-4D80-BFAB-CB3CC7AEE48B}" srcOrd="0" destOrd="0" presId="urn:microsoft.com/office/officeart/2005/8/layout/funnel1"/>
    <dgm:cxn modelId="{60A3B92A-7EDA-40EA-A28E-AABE901AF93C}" type="presOf" srcId="{2D294D72-E0AA-4660-B6AF-70736E68EC68}" destId="{F518F446-99D0-4C02-934E-C4A60F3AAE27}" srcOrd="0" destOrd="0" presId="urn:microsoft.com/office/officeart/2005/8/layout/funnel1"/>
    <dgm:cxn modelId="{2E6F0530-AFC1-4C26-92F9-6A463B789182}" srcId="{218A9C0F-9C30-4223-B90C-0CB7C666A34A}" destId="{D29810A4-2CF7-455C-B773-EF579FE73EAB}" srcOrd="0" destOrd="0" parTransId="{B5FDE48D-A2C6-4470-991F-118A77144C75}" sibTransId="{2964162E-E6AD-466A-8697-C2372F221B66}"/>
    <dgm:cxn modelId="{9AC18530-9723-4D5E-98AC-3048A6B8C512}" srcId="{218A9C0F-9C30-4223-B90C-0CB7C666A34A}" destId="{2D294D72-E0AA-4660-B6AF-70736E68EC68}" srcOrd="2" destOrd="0" parTransId="{16C18EEC-9BD2-4175-8AA7-4A4F00608685}" sibTransId="{6D1DD49F-6907-4F39-98ED-E0C318EC4B3F}"/>
    <dgm:cxn modelId="{366A8B47-F518-448D-BB19-2CC1703E55E7}" srcId="{218A9C0F-9C30-4223-B90C-0CB7C666A34A}" destId="{37F9E7F5-0F0A-4B76-AFDF-1D9577E30D7F}" srcOrd="3" destOrd="0" parTransId="{EF29C5CF-4652-482C-B7D4-A8365496FE8B}" sibTransId="{0302C9BA-B510-4DBB-9C88-7EDBE5D0A6EF}"/>
    <dgm:cxn modelId="{F5A7CF80-27C6-4B1A-BFBF-29866F3F69C7}" type="presOf" srcId="{37F9E7F5-0F0A-4B76-AFDF-1D9577E30D7F}" destId="{C5653B22-5700-459F-9F6E-5825F5D58654}" srcOrd="0" destOrd="0" presId="urn:microsoft.com/office/officeart/2005/8/layout/funnel1"/>
    <dgm:cxn modelId="{8C1D0486-CD17-4808-80A8-F29439AFDF82}" type="presOf" srcId="{218A9C0F-9C30-4223-B90C-0CB7C666A34A}" destId="{062FF6F2-4C95-4831-96A5-FE76520F5582}" srcOrd="0" destOrd="0" presId="urn:microsoft.com/office/officeart/2005/8/layout/funnel1"/>
    <dgm:cxn modelId="{D20FF195-8641-4BCA-9B58-D67EE5BD5395}" type="presOf" srcId="{D29810A4-2CF7-455C-B773-EF579FE73EAB}" destId="{178BF578-8367-4F03-B256-5DD64AF63491}" srcOrd="0" destOrd="0" presId="urn:microsoft.com/office/officeart/2005/8/layout/funnel1"/>
    <dgm:cxn modelId="{08C98DE9-872A-435B-87DA-6D2E656E2F05}" srcId="{218A9C0F-9C30-4223-B90C-0CB7C666A34A}" destId="{54F867FE-651A-4925-B232-DD95FB5C7A34}" srcOrd="1" destOrd="0" parTransId="{D0063CA4-342B-47AF-92A9-A46D9AEB9682}" sibTransId="{18F97C5A-5FAF-48CF-9FFF-032DE0A67A01}"/>
    <dgm:cxn modelId="{B4DD1D4F-01BB-4754-A7CF-B914EC85E1CC}" type="presParOf" srcId="{062FF6F2-4C95-4831-96A5-FE76520F5582}" destId="{EC1F974D-D1DF-463E-9325-951AF58E8B78}" srcOrd="0" destOrd="0" presId="urn:microsoft.com/office/officeart/2005/8/layout/funnel1"/>
    <dgm:cxn modelId="{72491F19-0CA0-4FB2-84EB-F878E349D064}" type="presParOf" srcId="{062FF6F2-4C95-4831-96A5-FE76520F5582}" destId="{820D7DBC-B004-4188-A10A-87EB7FCF1540}" srcOrd="1" destOrd="0" presId="urn:microsoft.com/office/officeart/2005/8/layout/funnel1"/>
    <dgm:cxn modelId="{9B205AB6-9E70-438B-AAAF-0C9663FCC3D8}" type="presParOf" srcId="{062FF6F2-4C95-4831-96A5-FE76520F5582}" destId="{C5653B22-5700-459F-9F6E-5825F5D58654}" srcOrd="2" destOrd="0" presId="urn:microsoft.com/office/officeart/2005/8/layout/funnel1"/>
    <dgm:cxn modelId="{2FF741BE-5ECB-45CB-9929-682FEC4D2BCB}" type="presParOf" srcId="{062FF6F2-4C95-4831-96A5-FE76520F5582}" destId="{F518F446-99D0-4C02-934E-C4A60F3AAE27}" srcOrd="3" destOrd="0" presId="urn:microsoft.com/office/officeart/2005/8/layout/funnel1"/>
    <dgm:cxn modelId="{E692B24C-DC7C-497A-B0BC-3455BAD38B75}" type="presParOf" srcId="{062FF6F2-4C95-4831-96A5-FE76520F5582}" destId="{723899DA-F865-4D80-BFAB-CB3CC7AEE48B}" srcOrd="4" destOrd="0" presId="urn:microsoft.com/office/officeart/2005/8/layout/funnel1"/>
    <dgm:cxn modelId="{8DA80BE3-75A7-4007-B48C-D42E69A5C9BD}" type="presParOf" srcId="{062FF6F2-4C95-4831-96A5-FE76520F5582}" destId="{178BF578-8367-4F03-B256-5DD64AF63491}" srcOrd="5" destOrd="0" presId="urn:microsoft.com/office/officeart/2005/8/layout/funnel1"/>
    <dgm:cxn modelId="{7635457A-7C22-48A6-A172-B2A629139B81}" type="presParOf" srcId="{062FF6F2-4C95-4831-96A5-FE76520F5582}" destId="{572A0D4D-19AB-46CC-8BA3-E3C15F1509D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00538-17B5-44F0-BAB2-2BA85C0028DD}">
      <dsp:nvSpPr>
        <dsp:cNvPr id="0" name=""/>
        <dsp:cNvSpPr/>
      </dsp:nvSpPr>
      <dsp:spPr>
        <a:xfrm>
          <a:off x="1488919" y="334"/>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Housing</a:t>
          </a:r>
        </a:p>
      </dsp:txBody>
      <dsp:txXfrm>
        <a:off x="1611025" y="122440"/>
        <a:ext cx="589583" cy="589583"/>
      </dsp:txXfrm>
    </dsp:sp>
    <dsp:sp modelId="{45709479-1688-42EA-9184-169621B31C05}">
      <dsp:nvSpPr>
        <dsp:cNvPr id="0" name=""/>
        <dsp:cNvSpPr/>
      </dsp:nvSpPr>
      <dsp:spPr>
        <a:xfrm rot="1800000">
          <a:off x="2331721" y="586438"/>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36177" y="626088"/>
        <a:ext cx="155224" cy="168843"/>
      </dsp:txXfrm>
    </dsp:sp>
    <dsp:sp modelId="{F8FCDC63-8C6D-4C8E-9E88-1CE87F508031}">
      <dsp:nvSpPr>
        <dsp:cNvPr id="0" name=""/>
        <dsp:cNvSpPr/>
      </dsp:nvSpPr>
      <dsp:spPr>
        <a:xfrm>
          <a:off x="2573348" y="626429"/>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Physical Health</a:t>
          </a:r>
        </a:p>
      </dsp:txBody>
      <dsp:txXfrm>
        <a:off x="2695454" y="748535"/>
        <a:ext cx="589583" cy="589583"/>
      </dsp:txXfrm>
    </dsp:sp>
    <dsp:sp modelId="{4EB1EA18-895B-4E86-B518-71487E592665}">
      <dsp:nvSpPr>
        <dsp:cNvPr id="0" name=""/>
        <dsp:cNvSpPr/>
      </dsp:nvSpPr>
      <dsp:spPr>
        <a:xfrm rot="5400000">
          <a:off x="2879371" y="1522443"/>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12634" y="1545462"/>
        <a:ext cx="155224" cy="168843"/>
      </dsp:txXfrm>
    </dsp:sp>
    <dsp:sp modelId="{4246860C-0F59-436B-A9E6-030BBFBFEB9B}">
      <dsp:nvSpPr>
        <dsp:cNvPr id="0" name=""/>
        <dsp:cNvSpPr/>
      </dsp:nvSpPr>
      <dsp:spPr>
        <a:xfrm>
          <a:off x="2573348" y="1878619"/>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Debt</a:t>
          </a:r>
        </a:p>
      </dsp:txBody>
      <dsp:txXfrm>
        <a:off x="2695454" y="2000725"/>
        <a:ext cx="589583" cy="589583"/>
      </dsp:txXfrm>
    </dsp:sp>
    <dsp:sp modelId="{B8C24C09-1F24-4DDB-88B7-4405CADDE86E}">
      <dsp:nvSpPr>
        <dsp:cNvPr id="0" name=""/>
        <dsp:cNvSpPr/>
      </dsp:nvSpPr>
      <dsp:spPr>
        <a:xfrm rot="9000000">
          <a:off x="2342592" y="2464723"/>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404661" y="2504373"/>
        <a:ext cx="155224" cy="168843"/>
      </dsp:txXfrm>
    </dsp:sp>
    <dsp:sp modelId="{A8B4EE2A-96FF-4F6C-B521-E0E180A86701}">
      <dsp:nvSpPr>
        <dsp:cNvPr id="0" name=""/>
        <dsp:cNvSpPr/>
      </dsp:nvSpPr>
      <dsp:spPr>
        <a:xfrm>
          <a:off x="1488919" y="2504714"/>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Mental Illness</a:t>
          </a:r>
        </a:p>
      </dsp:txBody>
      <dsp:txXfrm>
        <a:off x="1611025" y="2626820"/>
        <a:ext cx="589583" cy="589583"/>
      </dsp:txXfrm>
    </dsp:sp>
    <dsp:sp modelId="{1D98B549-85B8-41F5-AB84-77C2018958C6}">
      <dsp:nvSpPr>
        <dsp:cNvPr id="0" name=""/>
        <dsp:cNvSpPr/>
      </dsp:nvSpPr>
      <dsp:spPr>
        <a:xfrm rot="12600000">
          <a:off x="1258163" y="2470999"/>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320232" y="2543911"/>
        <a:ext cx="155224" cy="168843"/>
      </dsp:txXfrm>
    </dsp:sp>
    <dsp:sp modelId="{764BDEA4-458E-468E-ADA1-EB3D171FA573}">
      <dsp:nvSpPr>
        <dsp:cNvPr id="0" name=""/>
        <dsp:cNvSpPr/>
      </dsp:nvSpPr>
      <dsp:spPr>
        <a:xfrm>
          <a:off x="404491" y="1878619"/>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Neurodiversity</a:t>
          </a:r>
        </a:p>
      </dsp:txBody>
      <dsp:txXfrm>
        <a:off x="526597" y="2000725"/>
        <a:ext cx="589583" cy="589583"/>
      </dsp:txXfrm>
    </dsp:sp>
    <dsp:sp modelId="{9A5C7AB7-1294-4CAD-9DFC-13778ECFF4AA}">
      <dsp:nvSpPr>
        <dsp:cNvPr id="0" name=""/>
        <dsp:cNvSpPr/>
      </dsp:nvSpPr>
      <dsp:spPr>
        <a:xfrm rot="16200000">
          <a:off x="710514" y="1534994"/>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43777" y="1624538"/>
        <a:ext cx="155224" cy="168843"/>
      </dsp:txXfrm>
    </dsp:sp>
    <dsp:sp modelId="{DF536361-0D18-4F6D-8419-1244A9764B22}">
      <dsp:nvSpPr>
        <dsp:cNvPr id="0" name=""/>
        <dsp:cNvSpPr/>
      </dsp:nvSpPr>
      <dsp:spPr>
        <a:xfrm>
          <a:off x="404491" y="626429"/>
          <a:ext cx="833795" cy="83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Alcohol use</a:t>
          </a:r>
        </a:p>
      </dsp:txBody>
      <dsp:txXfrm>
        <a:off x="526597" y="748535"/>
        <a:ext cx="589583" cy="589583"/>
      </dsp:txXfrm>
    </dsp:sp>
    <dsp:sp modelId="{980AEBE9-7DBF-49F6-9145-500731A3C78F}">
      <dsp:nvSpPr>
        <dsp:cNvPr id="0" name=""/>
        <dsp:cNvSpPr/>
      </dsp:nvSpPr>
      <dsp:spPr>
        <a:xfrm rot="19800000">
          <a:off x="1247293" y="592714"/>
          <a:ext cx="221749" cy="281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251749" y="665626"/>
        <a:ext cx="155224" cy="168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DB94F-3009-466B-9D21-2D41C71FEA62}">
      <dsp:nvSpPr>
        <dsp:cNvPr id="0" name=""/>
        <dsp:cNvSpPr/>
      </dsp:nvSpPr>
      <dsp:spPr>
        <a:xfrm>
          <a:off x="1496310" y="1143804"/>
          <a:ext cx="1758178" cy="1758178"/>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MHLDA Collaborative</a:t>
          </a:r>
        </a:p>
      </dsp:txBody>
      <dsp:txXfrm>
        <a:off x="1753789" y="1401283"/>
        <a:ext cx="1243220" cy="1243220"/>
      </dsp:txXfrm>
    </dsp:sp>
    <dsp:sp modelId="{EF2E5A42-219E-491D-AB9E-1F88C48D332B}">
      <dsp:nvSpPr>
        <dsp:cNvPr id="0" name=""/>
        <dsp:cNvSpPr/>
      </dsp:nvSpPr>
      <dsp:spPr>
        <a:xfrm>
          <a:off x="1935855" y="142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Experts by Experience</a:t>
          </a:r>
        </a:p>
      </dsp:txBody>
      <dsp:txXfrm>
        <a:off x="2064595" y="130168"/>
        <a:ext cx="621609" cy="621609"/>
      </dsp:txXfrm>
    </dsp:sp>
    <dsp:sp modelId="{A730A0BB-8252-47FE-8F1C-AFCC1883F433}">
      <dsp:nvSpPr>
        <dsp:cNvPr id="0" name=""/>
        <dsp:cNvSpPr/>
      </dsp:nvSpPr>
      <dsp:spPr>
        <a:xfrm>
          <a:off x="2622224" y="15808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Health &amp; Care Commissioners</a:t>
          </a:r>
        </a:p>
      </dsp:txBody>
      <dsp:txXfrm>
        <a:off x="2750964" y="286828"/>
        <a:ext cx="621609" cy="621609"/>
      </dsp:txXfrm>
    </dsp:sp>
    <dsp:sp modelId="{43CDE3DE-2DA0-495C-9A74-DC05EC47D052}">
      <dsp:nvSpPr>
        <dsp:cNvPr id="0" name=""/>
        <dsp:cNvSpPr/>
      </dsp:nvSpPr>
      <dsp:spPr>
        <a:xfrm>
          <a:off x="3172650" y="597037"/>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a:t>Public Health Northamptonshire</a:t>
          </a:r>
          <a:endParaRPr lang="en-GB" sz="600" b="1" kern="1200" dirty="0"/>
        </a:p>
      </dsp:txBody>
      <dsp:txXfrm>
        <a:off x="3301390" y="725777"/>
        <a:ext cx="621609" cy="621609"/>
      </dsp:txXfrm>
    </dsp:sp>
    <dsp:sp modelId="{05B659A0-8BF5-4BA9-B33A-614DBA47A396}">
      <dsp:nvSpPr>
        <dsp:cNvPr id="0" name=""/>
        <dsp:cNvSpPr/>
      </dsp:nvSpPr>
      <dsp:spPr>
        <a:xfrm>
          <a:off x="3478113" y="123133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Northamptonshire Healthcare Foundation Trust</a:t>
          </a:r>
        </a:p>
      </dsp:txBody>
      <dsp:txXfrm>
        <a:off x="3606853" y="1360078"/>
        <a:ext cx="621609" cy="621609"/>
      </dsp:txXfrm>
    </dsp:sp>
    <dsp:sp modelId="{FD714A16-71CA-400B-92E6-08745879D9DD}">
      <dsp:nvSpPr>
        <dsp:cNvPr id="0" name=""/>
        <dsp:cNvSpPr/>
      </dsp:nvSpPr>
      <dsp:spPr>
        <a:xfrm>
          <a:off x="3478113" y="193535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North &amp; West Unitary Authorities</a:t>
          </a:r>
        </a:p>
      </dsp:txBody>
      <dsp:txXfrm>
        <a:off x="3606853" y="2064099"/>
        <a:ext cx="621609" cy="621609"/>
      </dsp:txXfrm>
    </dsp:sp>
    <dsp:sp modelId="{A9D5EA1F-BBA2-48A3-B996-18A517122F6F}">
      <dsp:nvSpPr>
        <dsp:cNvPr id="0" name=""/>
        <dsp:cNvSpPr/>
      </dsp:nvSpPr>
      <dsp:spPr>
        <a:xfrm>
          <a:off x="3172650" y="256965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Mental Health Northants Collaboration</a:t>
          </a:r>
        </a:p>
      </dsp:txBody>
      <dsp:txXfrm>
        <a:off x="3301390" y="2698399"/>
        <a:ext cx="621609" cy="621609"/>
      </dsp:txXfrm>
    </dsp:sp>
    <dsp:sp modelId="{CBC187C4-AF2F-49EE-9731-92BC76BFCE49}">
      <dsp:nvSpPr>
        <dsp:cNvPr id="0" name=""/>
        <dsp:cNvSpPr/>
      </dsp:nvSpPr>
      <dsp:spPr>
        <a:xfrm>
          <a:off x="2622224" y="300860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Northamptonshire Police</a:t>
          </a:r>
        </a:p>
      </dsp:txBody>
      <dsp:txXfrm>
        <a:off x="2750964" y="3137349"/>
        <a:ext cx="621609" cy="621609"/>
      </dsp:txXfrm>
    </dsp:sp>
    <dsp:sp modelId="{6FB56130-B91C-4D9D-A7AE-E212508F6AB8}">
      <dsp:nvSpPr>
        <dsp:cNvPr id="0" name=""/>
        <dsp:cNvSpPr/>
      </dsp:nvSpPr>
      <dsp:spPr>
        <a:xfrm>
          <a:off x="1935855" y="316526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East Midlands Ambulance Service</a:t>
          </a:r>
        </a:p>
      </dsp:txBody>
      <dsp:txXfrm>
        <a:off x="2064595" y="3294008"/>
        <a:ext cx="621609" cy="621609"/>
      </dsp:txXfrm>
    </dsp:sp>
    <dsp:sp modelId="{9BF487B6-EF29-4CFB-86A1-DD26EB473C39}">
      <dsp:nvSpPr>
        <dsp:cNvPr id="0" name=""/>
        <dsp:cNvSpPr/>
      </dsp:nvSpPr>
      <dsp:spPr>
        <a:xfrm>
          <a:off x="1249485" y="300860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Substance to Solutions </a:t>
          </a:r>
        </a:p>
      </dsp:txBody>
      <dsp:txXfrm>
        <a:off x="1378225" y="3137349"/>
        <a:ext cx="621609" cy="621609"/>
      </dsp:txXfrm>
    </dsp:sp>
    <dsp:sp modelId="{7ABB3EAE-757F-475C-9A49-A8EE2A4B88BA}">
      <dsp:nvSpPr>
        <dsp:cNvPr id="0" name=""/>
        <dsp:cNvSpPr/>
      </dsp:nvSpPr>
      <dsp:spPr>
        <a:xfrm>
          <a:off x="699060" y="256965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Healthwatch</a:t>
          </a:r>
        </a:p>
      </dsp:txBody>
      <dsp:txXfrm>
        <a:off x="827800" y="2698399"/>
        <a:ext cx="621609" cy="621609"/>
      </dsp:txXfrm>
    </dsp:sp>
    <dsp:sp modelId="{C62DED74-1E97-4C44-8336-DB315296ED4D}">
      <dsp:nvSpPr>
        <dsp:cNvPr id="0" name=""/>
        <dsp:cNvSpPr/>
      </dsp:nvSpPr>
      <dsp:spPr>
        <a:xfrm>
          <a:off x="393597" y="1935359"/>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a:t>NHS Acute Hospital Trusts</a:t>
          </a:r>
          <a:endParaRPr lang="en-GB" sz="600" b="1" kern="1200" dirty="0"/>
        </a:p>
      </dsp:txBody>
      <dsp:txXfrm>
        <a:off x="522337" y="2064099"/>
        <a:ext cx="621609" cy="621609"/>
      </dsp:txXfrm>
    </dsp:sp>
    <dsp:sp modelId="{0AF293D5-BBD1-410A-AF00-F0D01CAD226B}">
      <dsp:nvSpPr>
        <dsp:cNvPr id="0" name=""/>
        <dsp:cNvSpPr/>
      </dsp:nvSpPr>
      <dsp:spPr>
        <a:xfrm>
          <a:off x="393597" y="123133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GP Federations</a:t>
          </a:r>
        </a:p>
      </dsp:txBody>
      <dsp:txXfrm>
        <a:off x="522337" y="1360078"/>
        <a:ext cx="621609" cy="621609"/>
      </dsp:txXfrm>
    </dsp:sp>
    <dsp:sp modelId="{CCA14AC7-234D-4025-9F2B-8E9CFD36791D}">
      <dsp:nvSpPr>
        <dsp:cNvPr id="0" name=""/>
        <dsp:cNvSpPr/>
      </dsp:nvSpPr>
      <dsp:spPr>
        <a:xfrm>
          <a:off x="699060" y="597037"/>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Primary Care Networks</a:t>
          </a:r>
        </a:p>
      </dsp:txBody>
      <dsp:txXfrm>
        <a:off x="827800" y="725777"/>
        <a:ext cx="621609" cy="621609"/>
      </dsp:txXfrm>
    </dsp:sp>
    <dsp:sp modelId="{9BCC6B01-F648-44AE-B9EE-E790DA35EE67}">
      <dsp:nvSpPr>
        <dsp:cNvPr id="0" name=""/>
        <dsp:cNvSpPr/>
      </dsp:nvSpPr>
      <dsp:spPr>
        <a:xfrm>
          <a:off x="1249485" y="158088"/>
          <a:ext cx="879089" cy="879089"/>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t>Carer Representatives</a:t>
          </a:r>
        </a:p>
      </dsp:txBody>
      <dsp:txXfrm>
        <a:off x="1378225" y="286828"/>
        <a:ext cx="621609" cy="621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F974D-D1DF-463E-9325-951AF58E8B78}">
      <dsp:nvSpPr>
        <dsp:cNvPr id="0" name=""/>
        <dsp:cNvSpPr/>
      </dsp:nvSpPr>
      <dsp:spPr>
        <a:xfrm>
          <a:off x="801882" y="362357"/>
          <a:ext cx="2930393" cy="101768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D7DBC-B004-4188-A10A-87EB7FCF1540}">
      <dsp:nvSpPr>
        <dsp:cNvPr id="0" name=""/>
        <dsp:cNvSpPr/>
      </dsp:nvSpPr>
      <dsp:spPr>
        <a:xfrm>
          <a:off x="1987669" y="2854327"/>
          <a:ext cx="567905" cy="36345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53B22-5700-459F-9F6E-5825F5D58654}">
      <dsp:nvSpPr>
        <dsp:cNvPr id="0" name=""/>
        <dsp:cNvSpPr/>
      </dsp:nvSpPr>
      <dsp:spPr>
        <a:xfrm>
          <a:off x="908648" y="3145095"/>
          <a:ext cx="2725947" cy="68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908648" y="3145095"/>
        <a:ext cx="2725947" cy="681486"/>
      </dsp:txXfrm>
    </dsp:sp>
    <dsp:sp modelId="{F518F446-99D0-4C02-934E-C4A60F3AAE27}">
      <dsp:nvSpPr>
        <dsp:cNvPr id="0" name=""/>
        <dsp:cNvSpPr/>
      </dsp:nvSpPr>
      <dsp:spPr>
        <a:xfrm>
          <a:off x="1867273" y="1458642"/>
          <a:ext cx="1022230" cy="1022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Section 12 &amp; NCA Activity</a:t>
          </a:r>
        </a:p>
      </dsp:txBody>
      <dsp:txXfrm>
        <a:off x="2016975" y="1608344"/>
        <a:ext cx="722826" cy="722826"/>
      </dsp:txXfrm>
    </dsp:sp>
    <dsp:sp modelId="{723899DA-F865-4D80-BFAB-CB3CC7AEE48B}">
      <dsp:nvSpPr>
        <dsp:cNvPr id="0" name=""/>
        <dsp:cNvSpPr/>
      </dsp:nvSpPr>
      <dsp:spPr>
        <a:xfrm>
          <a:off x="1135811" y="691742"/>
          <a:ext cx="1022230" cy="1022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VCSE Contract (Adult MH)</a:t>
          </a:r>
        </a:p>
      </dsp:txBody>
      <dsp:txXfrm>
        <a:off x="1285513" y="841444"/>
        <a:ext cx="722826" cy="722826"/>
      </dsp:txXfrm>
    </dsp:sp>
    <dsp:sp modelId="{178BF578-8367-4F03-B256-5DD64AF63491}">
      <dsp:nvSpPr>
        <dsp:cNvPr id="0" name=""/>
        <dsp:cNvSpPr/>
      </dsp:nvSpPr>
      <dsp:spPr>
        <a:xfrm>
          <a:off x="2180757" y="444590"/>
          <a:ext cx="1022230" cy="1022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SDF &amp; SR (Adult MH)</a:t>
          </a:r>
        </a:p>
      </dsp:txBody>
      <dsp:txXfrm>
        <a:off x="2330459" y="594292"/>
        <a:ext cx="722826" cy="722826"/>
      </dsp:txXfrm>
    </dsp:sp>
    <dsp:sp modelId="{572A0D4D-19AB-46CC-8BA3-E3C15F1509D0}">
      <dsp:nvSpPr>
        <dsp:cNvPr id="0" name=""/>
        <dsp:cNvSpPr/>
      </dsp:nvSpPr>
      <dsp:spPr>
        <a:xfrm>
          <a:off x="681486" y="237418"/>
          <a:ext cx="3180271" cy="254421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8ECE2347-1D98-466B-9A8F-6C4A0ACCB56D}" type="datetimeFigureOut">
              <a:rPr lang="en-GB" smtClean="0"/>
              <a:t>15/06/2022</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100C1CF8-770D-4E13-ADEE-E4F92E4624E1}" type="slidenum">
              <a:rPr lang="en-GB" smtClean="0"/>
              <a:t>‹#›</a:t>
            </a:fld>
            <a:endParaRPr lang="en-GB"/>
          </a:p>
        </p:txBody>
      </p:sp>
    </p:spTree>
    <p:extLst>
      <p:ext uri="{BB962C8B-B14F-4D97-AF65-F5344CB8AC3E}">
        <p14:creationId xmlns:p14="http://schemas.microsoft.com/office/powerpoint/2010/main" val="330722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23961358-2586-1C46-A210-ACF3005E613A}" type="datetimeFigureOut">
              <a:rPr lang="en-US" smtClean="0"/>
              <a:t>6/15/2022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D1DB094D-282D-EB4C-AF85-9421BDE62F57}" type="slidenum">
              <a:rPr lang="en-US" smtClean="0"/>
              <a:t>‹#›</a:t>
            </a:fld>
            <a:endParaRPr lang="en-US"/>
          </a:p>
        </p:txBody>
      </p:sp>
    </p:spTree>
    <p:extLst>
      <p:ext uri="{BB962C8B-B14F-4D97-AF65-F5344CB8AC3E}">
        <p14:creationId xmlns:p14="http://schemas.microsoft.com/office/powerpoint/2010/main" val="97142274"/>
      </p:ext>
    </p:extLst>
  </p:cSld>
  <p:clrMap bg1="lt1" tx1="dk1" bg2="lt2" tx2="dk2" accent1="accent1" accent2="accent2" accent3="accent3" accent4="accent4" accent5="accent5" accent6="accent6" hlink="hlink" folHlink="folHlink"/>
  <p:notesStyle>
    <a:lvl1pPr marL="0" algn="l" defTabSz="612070" rtl="0" eaLnBrk="1" latinLnBrk="0" hangingPunct="1">
      <a:defRPr sz="800" kern="1200">
        <a:solidFill>
          <a:schemeClr val="tx1"/>
        </a:solidFill>
        <a:latin typeface="+mn-lt"/>
        <a:ea typeface="+mn-ea"/>
        <a:cs typeface="+mn-cs"/>
      </a:defRPr>
    </a:lvl1pPr>
    <a:lvl2pPr marL="306034" algn="l" defTabSz="612070" rtl="0" eaLnBrk="1" latinLnBrk="0" hangingPunct="1">
      <a:defRPr sz="800" kern="1200">
        <a:solidFill>
          <a:schemeClr val="tx1"/>
        </a:solidFill>
        <a:latin typeface="+mn-lt"/>
        <a:ea typeface="+mn-ea"/>
        <a:cs typeface="+mn-cs"/>
      </a:defRPr>
    </a:lvl2pPr>
    <a:lvl3pPr marL="612070" algn="l" defTabSz="612070" rtl="0" eaLnBrk="1" latinLnBrk="0" hangingPunct="1">
      <a:defRPr sz="800" kern="1200">
        <a:solidFill>
          <a:schemeClr val="tx1"/>
        </a:solidFill>
        <a:latin typeface="+mn-lt"/>
        <a:ea typeface="+mn-ea"/>
        <a:cs typeface="+mn-cs"/>
      </a:defRPr>
    </a:lvl3pPr>
    <a:lvl4pPr marL="918103" algn="l" defTabSz="612070" rtl="0" eaLnBrk="1" latinLnBrk="0" hangingPunct="1">
      <a:defRPr sz="800" kern="1200">
        <a:solidFill>
          <a:schemeClr val="tx1"/>
        </a:solidFill>
        <a:latin typeface="+mn-lt"/>
        <a:ea typeface="+mn-ea"/>
        <a:cs typeface="+mn-cs"/>
      </a:defRPr>
    </a:lvl4pPr>
    <a:lvl5pPr marL="1224138" algn="l" defTabSz="612070" rtl="0" eaLnBrk="1" latinLnBrk="0" hangingPunct="1">
      <a:defRPr sz="800" kern="1200">
        <a:solidFill>
          <a:schemeClr val="tx1"/>
        </a:solidFill>
        <a:latin typeface="+mn-lt"/>
        <a:ea typeface="+mn-ea"/>
        <a:cs typeface="+mn-cs"/>
      </a:defRPr>
    </a:lvl5pPr>
    <a:lvl6pPr marL="1530172" algn="l" defTabSz="612070" rtl="0" eaLnBrk="1" latinLnBrk="0" hangingPunct="1">
      <a:defRPr sz="800" kern="1200">
        <a:solidFill>
          <a:schemeClr val="tx1"/>
        </a:solidFill>
        <a:latin typeface="+mn-lt"/>
        <a:ea typeface="+mn-ea"/>
        <a:cs typeface="+mn-cs"/>
      </a:defRPr>
    </a:lvl6pPr>
    <a:lvl7pPr marL="1836207" algn="l" defTabSz="612070" rtl="0" eaLnBrk="1" latinLnBrk="0" hangingPunct="1">
      <a:defRPr sz="800" kern="1200">
        <a:solidFill>
          <a:schemeClr val="tx1"/>
        </a:solidFill>
        <a:latin typeface="+mn-lt"/>
        <a:ea typeface="+mn-ea"/>
        <a:cs typeface="+mn-cs"/>
      </a:defRPr>
    </a:lvl7pPr>
    <a:lvl8pPr marL="2142242" algn="l" defTabSz="612070" rtl="0" eaLnBrk="1" latinLnBrk="0" hangingPunct="1">
      <a:defRPr sz="800" kern="1200">
        <a:solidFill>
          <a:schemeClr val="tx1"/>
        </a:solidFill>
        <a:latin typeface="+mn-lt"/>
        <a:ea typeface="+mn-ea"/>
        <a:cs typeface="+mn-cs"/>
      </a:defRPr>
    </a:lvl8pPr>
    <a:lvl9pPr marL="2448276" algn="l" defTabSz="61207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20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 as well as introducing the Equalities enabler group , my presentation will touch on </a:t>
            </a:r>
            <a:r>
              <a:rPr lang="en-GB" b="1" dirty="0"/>
              <a:t>why we even need to take action against health inequalities, where the gaps are and really what health equity would look like.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 thought it would be good to quickly set the context by defining the key concepts of equality, equity and health inequalities.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Essentially the enabler group we are discussing here intends to go further than equality to achieve health equity. So what does that look like?</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dirty="0"/>
              <a:t>As you can see here , Equality</a:t>
            </a:r>
            <a:r>
              <a:rPr lang="en-GB" b="0" dirty="0"/>
              <a:t> means each individual or group of people is given the same resources or opportunities, and we know that doing the same thing for everybody just doesn’t work. </a:t>
            </a:r>
          </a:p>
          <a:p>
            <a:pPr marL="0" indent="0">
              <a:buFont typeface="Arial" panose="020B0604020202020204" pitchFamily="34" charset="0"/>
              <a:buNone/>
            </a:pPr>
            <a:endParaRPr lang="en-GB" b="0" dirty="0">
              <a:cs typeface="Arial"/>
            </a:endParaRPr>
          </a:p>
          <a:p>
            <a:pPr marL="0" indent="0">
              <a:buFont typeface="Arial" panose="020B0604020202020204" pitchFamily="34" charset="0"/>
              <a:buNone/>
            </a:pPr>
            <a:r>
              <a:rPr lang="en-GB" b="0" dirty="0">
                <a:cs typeface="Arial"/>
              </a:rPr>
              <a:t>E</a:t>
            </a:r>
            <a:r>
              <a:rPr lang="en-GB" dirty="0"/>
              <a:t>quity</a:t>
            </a:r>
            <a:r>
              <a:rPr lang="en-GB" b="0" dirty="0"/>
              <a:t> in contrast recognises that each person has different circumstances and justly allocates the resources and opportunities needed to reach an equal outcome. </a:t>
            </a:r>
            <a:endParaRPr lang="en-GB" b="0" dirty="0">
              <a:cs typeface="Arial"/>
            </a:endParaRPr>
          </a:p>
          <a:p>
            <a:endParaRPr lang="en-GB" b="0" dirty="0">
              <a:solidFill>
                <a:schemeClr val="tx1"/>
              </a:solidFill>
            </a:endParaRPr>
          </a:p>
          <a:p>
            <a:r>
              <a:rPr lang="en-GB" b="0" dirty="0">
                <a:solidFill>
                  <a:schemeClr val="tx1"/>
                </a:solidFill>
              </a:rPr>
              <a:t>In other words Equity is a process and equality is an outcome of that process. </a:t>
            </a:r>
          </a:p>
          <a:p>
            <a:endParaRPr lang="en-GB" b="0" dirty="0">
              <a:solidFill>
                <a:schemeClr val="tx1"/>
              </a:solidFill>
            </a:endParaRPr>
          </a:p>
          <a:p>
            <a:r>
              <a:rPr lang="en-GB" b="0" dirty="0">
                <a:solidFill>
                  <a:schemeClr val="tx1"/>
                </a:solidFill>
              </a:rPr>
              <a:t>Ultimately we want to get to that liberation </a:t>
            </a:r>
            <a:r>
              <a:rPr lang="en-GB" b="0" i="0" dirty="0">
                <a:solidFill>
                  <a:srgbClr val="0A0A0A"/>
                </a:solidFill>
                <a:effectLst/>
                <a:latin typeface="Helvetica Neue"/>
              </a:rPr>
              <a:t>state where we dismantle the sources of inequity in the first place</a:t>
            </a:r>
            <a:endParaRPr lang="en-GB" dirty="0"/>
          </a:p>
          <a:p>
            <a:endParaRPr lang="en-GB" dirty="0"/>
          </a:p>
          <a:p>
            <a:r>
              <a:rPr lang="en-GB" dirty="0"/>
              <a:t>What are health inequalities </a:t>
            </a:r>
          </a:p>
          <a:p>
            <a:pPr>
              <a:lnSpc>
                <a:spcPct val="115000"/>
              </a:lnSpc>
              <a:spcAft>
                <a:spcPts val="10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Health inequalities are avoidable, unjust and unfair differences in health status and determinants between groups of people due to demographic, socioeconomic, geographical and other factors. These differences </a:t>
            </a:r>
            <a:r>
              <a:rPr lang="en-GB" sz="800" dirty="0">
                <a:solidFill>
                  <a:srgbClr val="231F20"/>
                </a:solidFill>
                <a:effectLst/>
                <a:latin typeface="CIDFont+F1"/>
                <a:ea typeface="Calibri" panose="020F0502020204030204" pitchFamily="34" charset="0"/>
                <a:cs typeface="CIDFont+F1"/>
              </a:rPr>
              <a:t>determine the</a:t>
            </a:r>
            <a:r>
              <a:rPr lang="en-GB" sz="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lang="en-GB" sz="800" dirty="0">
                <a:solidFill>
                  <a:srgbClr val="231F20"/>
                </a:solidFill>
                <a:effectLst/>
                <a:latin typeface="CIDFont+F1"/>
                <a:ea typeface="Calibri" panose="020F0502020204030204" pitchFamily="34" charset="0"/>
                <a:cs typeface="CIDFont+F1"/>
              </a:rPr>
              <a:t>risk of people getting ill, their ability to prevent sickness, or opportunities to</a:t>
            </a:r>
            <a:r>
              <a:rPr lang="en-GB" sz="8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lang="en-GB" sz="800" dirty="0">
                <a:solidFill>
                  <a:srgbClr val="231F20"/>
                </a:solidFill>
                <a:effectLst/>
                <a:latin typeface="CIDFont+F1"/>
                <a:ea typeface="Calibri" panose="020F0502020204030204" pitchFamily="34" charset="0"/>
                <a:cs typeface="CIDFont+F1"/>
              </a:rPr>
              <a:t>take action and access treatment when ill health occurs.</a:t>
            </a:r>
            <a:endParaRPr lang="en-GB" sz="8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dirty="0"/>
          </a:p>
          <a:p>
            <a:r>
              <a:rPr lang="en-GB" dirty="0"/>
              <a:t>Why then do we need to address health inequalities ?</a:t>
            </a:r>
          </a:p>
          <a:p>
            <a:endParaRPr lang="en-GB" dirty="0"/>
          </a:p>
          <a:p>
            <a:pPr marL="0" marR="0" lvl="0" indent="0" algn="l" defTabSz="61207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There is clear evidence that reducing health inequalities improves healthy life expectancy and reduces disability across the social gradient.</a:t>
            </a:r>
            <a:endParaRPr lang="en-GB" dirty="0"/>
          </a:p>
          <a:p>
            <a:endParaRPr lang="en-GB" dirty="0"/>
          </a:p>
          <a:p>
            <a:r>
              <a:rPr lang="en-GB" dirty="0"/>
              <a:t>We are starting from a place where we know that people with severe mental illnesses can expect to die 15-20 years earlier than those without ,</a:t>
            </a:r>
          </a:p>
          <a:p>
            <a:r>
              <a:rPr lang="en-GB" dirty="0"/>
              <a:t>We also know that </a:t>
            </a:r>
            <a:r>
              <a:rPr lang="en-GB" b="0" i="0" dirty="0">
                <a:solidFill>
                  <a:srgbClr val="545454"/>
                </a:solidFill>
                <a:effectLst/>
                <a:latin typeface="Open Sans" panose="020B0606030504020204" pitchFamily="34" charset="0"/>
              </a:rPr>
              <a:t>people with learning disabilities often encounter poorer health outcomes than the general population and are less likely to get checked for some types of cancer</a:t>
            </a:r>
            <a:r>
              <a:rPr lang="en-GB" dirty="0"/>
              <a:t> for example. </a:t>
            </a:r>
          </a:p>
          <a:p>
            <a:r>
              <a:rPr lang="en-GB" dirty="0"/>
              <a:t> 	</a:t>
            </a:r>
          </a:p>
        </p:txBody>
      </p:sp>
      <p:sp>
        <p:nvSpPr>
          <p:cNvPr id="4" name="Slide Number Placeholder 3"/>
          <p:cNvSpPr>
            <a:spLocks noGrp="1"/>
          </p:cNvSpPr>
          <p:nvPr>
            <p:ph type="sldNum" sz="quarter" idx="5"/>
          </p:nvPr>
        </p:nvSpPr>
        <p:spPr/>
        <p:txBody>
          <a:bodyPr/>
          <a:lstStyle/>
          <a:p>
            <a:fld id="{D1DB094D-282D-EB4C-AF85-9421BDE62F57}" type="slidenum">
              <a:rPr lang="en-US" smtClean="0"/>
              <a:t>16</a:t>
            </a:fld>
            <a:endParaRPr lang="en-US"/>
          </a:p>
        </p:txBody>
      </p:sp>
    </p:spTree>
    <p:extLst>
      <p:ext uri="{BB962C8B-B14F-4D97-AF65-F5344CB8AC3E}">
        <p14:creationId xmlns:p14="http://schemas.microsoft.com/office/powerpoint/2010/main" val="306179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userDrawn="1"/>
        </p:nvSpPr>
        <p:spPr>
          <a:xfrm>
            <a:off x="346510" y="1703672"/>
            <a:ext cx="6475396" cy="1530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6" tIns="30604" rIns="61206" bIns="30604" rtlCol="0" anchor="ctr"/>
          <a:lstStyle/>
          <a:p>
            <a:pPr algn="ctr"/>
            <a:endParaRPr lang="en-US"/>
          </a:p>
        </p:txBody>
      </p:sp>
      <p:sp>
        <p:nvSpPr>
          <p:cNvPr id="9" name="Subtitle 2"/>
          <p:cNvSpPr>
            <a:spLocks noGrp="1"/>
          </p:cNvSpPr>
          <p:nvPr>
            <p:ph type="subTitle" idx="1"/>
          </p:nvPr>
        </p:nvSpPr>
        <p:spPr>
          <a:xfrm>
            <a:off x="736509" y="2290192"/>
            <a:ext cx="5330337" cy="1241822"/>
          </a:xfrm>
        </p:spPr>
        <p:txBody>
          <a:bodyPr>
            <a:normAutofit/>
          </a:bodyPr>
          <a:lstStyle>
            <a:lvl1pPr marL="0" indent="0" algn="l">
              <a:buNone/>
              <a:defRPr sz="2200">
                <a:solidFill>
                  <a:schemeClr val="bg1">
                    <a:lumMod val="50000"/>
                  </a:schemeClr>
                </a:solidFill>
              </a:defRPr>
            </a:lvl1pPr>
            <a:lvl2pPr marL="306034" indent="0" algn="ctr">
              <a:buNone/>
              <a:defRPr sz="1300"/>
            </a:lvl2pPr>
            <a:lvl3pPr marL="612070" indent="0" algn="ctr">
              <a:buNone/>
              <a:defRPr sz="1300"/>
            </a:lvl3pPr>
            <a:lvl4pPr marL="918103" indent="0" algn="ctr">
              <a:buNone/>
              <a:defRPr sz="1100"/>
            </a:lvl4pPr>
            <a:lvl5pPr marL="1224138" indent="0" algn="ctr">
              <a:buNone/>
              <a:defRPr sz="1100"/>
            </a:lvl5pPr>
            <a:lvl6pPr marL="1530172" indent="0" algn="ctr">
              <a:buNone/>
              <a:defRPr sz="1100"/>
            </a:lvl6pPr>
            <a:lvl7pPr marL="1836207" indent="0" algn="ctr">
              <a:buNone/>
              <a:defRPr sz="1100"/>
            </a:lvl7pPr>
            <a:lvl8pPr marL="2142242" indent="0" algn="ctr">
              <a:buNone/>
              <a:defRPr sz="1100"/>
            </a:lvl8pPr>
            <a:lvl9pPr marL="2448276" indent="0" algn="ctr">
              <a:buNone/>
              <a:defRPr sz="1100"/>
            </a:lvl9pPr>
          </a:lstStyle>
          <a:p>
            <a:r>
              <a:rPr lang="en-US" dirty="0"/>
              <a:t>Click to edit Master subtitle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509" y="1109263"/>
            <a:ext cx="4464000" cy="1078480"/>
          </a:xfrm>
          <a:prstGeom prst="rect">
            <a:avLst/>
          </a:prstGeom>
        </p:spPr>
      </p:pic>
    </p:spTree>
    <p:extLst>
      <p:ext uri="{BB962C8B-B14F-4D97-AF65-F5344CB8AC3E}">
        <p14:creationId xmlns:p14="http://schemas.microsoft.com/office/powerpoint/2010/main" val="330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381" y="151075"/>
            <a:ext cx="8181975" cy="474178"/>
          </a:xfrm>
        </p:spPr>
        <p:txBody>
          <a:bodyPr/>
          <a:lstStyle/>
          <a:p>
            <a:r>
              <a:rPr lang="en-US" dirty="0"/>
              <a:t>CLICK TO EDIT MASTER TITLE STYLE</a:t>
            </a:r>
          </a:p>
        </p:txBody>
      </p:sp>
      <p:sp>
        <p:nvSpPr>
          <p:cNvPr id="3" name="Content Placeholder 2"/>
          <p:cNvSpPr>
            <a:spLocks noGrp="1"/>
          </p:cNvSpPr>
          <p:nvPr>
            <p:ph idx="1"/>
          </p:nvPr>
        </p:nvSpPr>
        <p:spPr>
          <a:xfrm>
            <a:off x="229382" y="723570"/>
            <a:ext cx="8437764" cy="4122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851780" y="4886231"/>
            <a:ext cx="2133600" cy="273844"/>
          </a:xfrm>
          <a:prstGeom prst="rect">
            <a:avLst/>
          </a:prstGeom>
        </p:spPr>
        <p:txBody>
          <a:bodyPr/>
          <a:lstStyle>
            <a:lvl1pPr algn="r">
              <a:defRPr>
                <a:solidFill>
                  <a:schemeClr val="bg1"/>
                </a:solidFill>
              </a:defRPr>
            </a:lvl1pPr>
          </a:lstStyle>
          <a:p>
            <a:endParaRPr lang="en-GB" dirty="0"/>
          </a:p>
        </p:txBody>
      </p:sp>
    </p:spTree>
    <p:extLst>
      <p:ext uri="{BB962C8B-B14F-4D97-AF65-F5344CB8AC3E}">
        <p14:creationId xmlns:p14="http://schemas.microsoft.com/office/powerpoint/2010/main" val="1223490299"/>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9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479" y="75441"/>
            <a:ext cx="8181975" cy="497053"/>
          </a:xfrm>
        </p:spPr>
        <p:txBody>
          <a:bodyPr/>
          <a:lstStyle/>
          <a:p>
            <a:r>
              <a:rPr lang="en-US" dirty="0"/>
              <a:t>CLICK TO EDIT MASTER TITLE STYLE</a:t>
            </a:r>
          </a:p>
        </p:txBody>
      </p:sp>
      <p:sp>
        <p:nvSpPr>
          <p:cNvPr id="3" name="Content Placeholder 2"/>
          <p:cNvSpPr>
            <a:spLocks noGrp="1"/>
          </p:cNvSpPr>
          <p:nvPr>
            <p:ph idx="1"/>
          </p:nvPr>
        </p:nvSpPr>
        <p:spPr>
          <a:xfrm>
            <a:off x="467916" y="739472"/>
            <a:ext cx="3989784" cy="3980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4660107" y="739471"/>
            <a:ext cx="3989784" cy="3980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1"/>
          </p:nvPr>
        </p:nvSpPr>
        <p:spPr>
          <a:xfrm>
            <a:off x="6762131" y="4744878"/>
            <a:ext cx="2133600" cy="273844"/>
          </a:xfrm>
        </p:spPr>
        <p:txBody>
          <a:bodyPr/>
          <a:lstStyle/>
          <a:p>
            <a:fld id="{6CC72DD5-14A2-49B9-A213-0F99922027F3}" type="slidenum">
              <a:rPr lang="en-GB" smtClean="0"/>
              <a:pPr/>
              <a:t>‹#›</a:t>
            </a:fld>
            <a:endParaRPr lang="en-GB" dirty="0"/>
          </a:p>
        </p:txBody>
      </p:sp>
    </p:spTree>
  </p:cSld>
  <p:clrMapOvr>
    <a:masterClrMapping/>
  </p:clrMapOvr>
  <p:extLst>
    <p:ext uri="{DCECCB84-F9BA-43D5-87BE-67443E8EF086}">
      <p15:sldGuideLst xmlns:p15="http://schemas.microsoft.com/office/powerpoint/2012/main">
        <p15:guide id="1" orient="horz" pos="663">
          <p15:clr>
            <a:srgbClr val="FBAE40"/>
          </p15:clr>
        </p15:guide>
        <p15:guide id="2" pos="39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20" y="162907"/>
            <a:ext cx="8181975" cy="661077"/>
          </a:xfrm>
        </p:spPr>
        <p:txBody>
          <a:bodyPr/>
          <a:lstStyle/>
          <a:p>
            <a:r>
              <a:rPr lang="en-US" dirty="0"/>
              <a:t>CLICK TO EDIT MASTER TITLE STYLE</a:t>
            </a:r>
          </a:p>
        </p:txBody>
      </p:sp>
      <p:sp>
        <p:nvSpPr>
          <p:cNvPr id="3" name="Content Placeholder 2"/>
          <p:cNvSpPr>
            <a:spLocks noGrp="1"/>
          </p:cNvSpPr>
          <p:nvPr>
            <p:ph idx="1"/>
          </p:nvPr>
        </p:nvSpPr>
        <p:spPr>
          <a:xfrm>
            <a:off x="467916" y="1139026"/>
            <a:ext cx="3989784" cy="35808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4660107" y="1139026"/>
            <a:ext cx="3989784" cy="3580894"/>
          </a:xfrm>
          <a:solidFill>
            <a:schemeClr val="bg1">
              <a:lumMod val="85000"/>
            </a:schemeClr>
          </a:solidFill>
        </p:spPr>
        <p:txBody>
          <a:bodyPr/>
          <a:lstStyle/>
          <a:p>
            <a:endParaRPr lang="en-US"/>
          </a:p>
        </p:txBody>
      </p:sp>
      <p:sp>
        <p:nvSpPr>
          <p:cNvPr id="6" name="Rectangle 5"/>
          <p:cNvSpPr/>
          <p:nvPr userDrawn="1"/>
        </p:nvSpPr>
        <p:spPr>
          <a:xfrm>
            <a:off x="-323282" y="6120748"/>
            <a:ext cx="9484822" cy="447053"/>
          </a:xfrm>
          <a:prstGeom prst="rect">
            <a:avLst/>
          </a:prstGeom>
          <a:solidFill>
            <a:srgbClr val="007771"/>
          </a:solidFill>
          <a:ln>
            <a:noFill/>
          </a:ln>
        </p:spPr>
        <p:style>
          <a:lnRef idx="2">
            <a:schemeClr val="accent1">
              <a:shade val="50000"/>
            </a:schemeClr>
          </a:lnRef>
          <a:fillRef idx="1">
            <a:schemeClr val="accent1"/>
          </a:fillRef>
          <a:effectRef idx="0">
            <a:schemeClr val="accent1"/>
          </a:effectRef>
          <a:fontRef idx="minor">
            <a:schemeClr val="lt1"/>
          </a:fontRef>
        </p:style>
        <p:txBody>
          <a:bodyPr lIns="81609" tIns="40805" rIns="81609" bIns="40805" rtlCol="0" anchor="ctr"/>
          <a:lstStyle/>
          <a:p>
            <a:pPr algn="ctr"/>
            <a:endParaRPr lang="en-GB"/>
          </a:p>
        </p:txBody>
      </p:sp>
      <p:sp>
        <p:nvSpPr>
          <p:cNvPr id="7" name="Slide Number Placeholder 2"/>
          <p:cNvSpPr>
            <a:spLocks noGrp="1"/>
          </p:cNvSpPr>
          <p:nvPr>
            <p:ph type="sldNum" sz="quarter" idx="11"/>
          </p:nvPr>
        </p:nvSpPr>
        <p:spPr>
          <a:xfrm>
            <a:off x="6762131" y="4744878"/>
            <a:ext cx="2133600" cy="273844"/>
          </a:xfrm>
        </p:spPr>
        <p:txBody>
          <a:bodyPr/>
          <a:lstStyle/>
          <a:p>
            <a:fld id="{6CC72DD5-14A2-49B9-A213-0F99922027F3}" type="slidenum">
              <a:rPr lang="en-GB" smtClean="0"/>
              <a:pPr/>
              <a:t>‹#›</a:t>
            </a:fld>
            <a:endParaRPr lang="en-GB" dirty="0"/>
          </a:p>
        </p:txBody>
      </p:sp>
    </p:spTree>
  </p:cSld>
  <p:clrMapOvr>
    <a:masterClrMapping/>
  </p:clrMapOvr>
  <p:extLst>
    <p:ext uri="{DCECCB84-F9BA-43D5-87BE-67443E8EF086}">
      <p15:sldGuideLst xmlns:p15="http://schemas.microsoft.com/office/powerpoint/2012/main">
        <p15:guide id="1" orient="horz" pos="663">
          <p15:clr>
            <a:srgbClr val="FBAE40"/>
          </p15:clr>
        </p15:guide>
        <p15:guide id="2" pos="39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20" y="162907"/>
            <a:ext cx="8181975" cy="635488"/>
          </a:xfrm>
        </p:spPr>
        <p:txBody>
          <a:bodyPr/>
          <a:lstStyle/>
          <a:p>
            <a:r>
              <a:rPr lang="en-US" dirty="0"/>
              <a:t>CLICK TO EDIT MASTER TITLE STYLE</a:t>
            </a:r>
          </a:p>
        </p:txBody>
      </p:sp>
      <p:sp>
        <p:nvSpPr>
          <p:cNvPr id="5" name="Picture Placeholder 4"/>
          <p:cNvSpPr>
            <a:spLocks noGrp="1"/>
          </p:cNvSpPr>
          <p:nvPr>
            <p:ph type="pic" sz="quarter" idx="10"/>
          </p:nvPr>
        </p:nvSpPr>
        <p:spPr>
          <a:xfrm>
            <a:off x="4660107" y="1103243"/>
            <a:ext cx="3989784" cy="3616675"/>
          </a:xfrm>
          <a:solidFill>
            <a:schemeClr val="bg1">
              <a:lumMod val="85000"/>
            </a:schemeClr>
          </a:solidFill>
        </p:spPr>
        <p:txBody>
          <a:bodyPr/>
          <a:lstStyle/>
          <a:p>
            <a:endParaRPr lang="en-US"/>
          </a:p>
        </p:txBody>
      </p:sp>
      <p:sp>
        <p:nvSpPr>
          <p:cNvPr id="6" name="Picture Placeholder 4"/>
          <p:cNvSpPr>
            <a:spLocks noGrp="1"/>
          </p:cNvSpPr>
          <p:nvPr>
            <p:ph type="pic" sz="quarter" idx="11"/>
          </p:nvPr>
        </p:nvSpPr>
        <p:spPr>
          <a:xfrm>
            <a:off x="467916" y="1103243"/>
            <a:ext cx="3989784" cy="3616675"/>
          </a:xfrm>
          <a:solidFill>
            <a:schemeClr val="bg1">
              <a:lumMod val="85000"/>
            </a:schemeClr>
          </a:solidFill>
        </p:spPr>
        <p:txBody>
          <a:bodyPr/>
          <a:lstStyle/>
          <a:p>
            <a:endParaRPr lang="en-US"/>
          </a:p>
        </p:txBody>
      </p:sp>
      <p:sp>
        <p:nvSpPr>
          <p:cNvPr id="7" name="Rectangle 6"/>
          <p:cNvSpPr/>
          <p:nvPr userDrawn="1"/>
        </p:nvSpPr>
        <p:spPr>
          <a:xfrm>
            <a:off x="-284711" y="5724963"/>
            <a:ext cx="9484822" cy="447053"/>
          </a:xfrm>
          <a:prstGeom prst="rect">
            <a:avLst/>
          </a:prstGeom>
          <a:solidFill>
            <a:srgbClr val="007771"/>
          </a:solidFill>
          <a:ln>
            <a:noFill/>
          </a:ln>
        </p:spPr>
        <p:style>
          <a:lnRef idx="2">
            <a:schemeClr val="accent1">
              <a:shade val="50000"/>
            </a:schemeClr>
          </a:lnRef>
          <a:fillRef idx="1">
            <a:schemeClr val="accent1"/>
          </a:fillRef>
          <a:effectRef idx="0">
            <a:schemeClr val="accent1"/>
          </a:effectRef>
          <a:fontRef idx="minor">
            <a:schemeClr val="lt1"/>
          </a:fontRef>
        </p:style>
        <p:txBody>
          <a:bodyPr lIns="81609" tIns="40805" rIns="81609" bIns="40805" rtlCol="0" anchor="ctr"/>
          <a:lstStyle/>
          <a:p>
            <a:pPr algn="ctr"/>
            <a:endParaRPr lang="en-GB"/>
          </a:p>
        </p:txBody>
      </p:sp>
      <p:sp>
        <p:nvSpPr>
          <p:cNvPr id="8" name="Slide Number Placeholder 2"/>
          <p:cNvSpPr>
            <a:spLocks noGrp="1"/>
          </p:cNvSpPr>
          <p:nvPr>
            <p:ph type="sldNum" sz="quarter" idx="12"/>
          </p:nvPr>
        </p:nvSpPr>
        <p:spPr>
          <a:xfrm>
            <a:off x="6762131" y="4744878"/>
            <a:ext cx="2133600" cy="273844"/>
          </a:xfrm>
        </p:spPr>
        <p:txBody>
          <a:bodyPr/>
          <a:lstStyle/>
          <a:p>
            <a:fld id="{6CC72DD5-14A2-49B9-A213-0F99922027F3}" type="slidenum">
              <a:rPr lang="en-GB" smtClean="0"/>
              <a:pPr/>
              <a:t>‹#›</a:t>
            </a:fld>
            <a:endParaRPr lang="en-GB" dirty="0"/>
          </a:p>
        </p:txBody>
      </p:sp>
    </p:spTree>
  </p:cSld>
  <p:clrMapOvr>
    <a:masterClrMapping/>
  </p:clrMapOvr>
  <p:extLst>
    <p:ext uri="{DCECCB84-F9BA-43D5-87BE-67443E8EF086}">
      <p15:sldGuideLst xmlns:p15="http://schemas.microsoft.com/office/powerpoint/2012/main">
        <p15:guide id="1" orient="horz" pos="663">
          <p15:clr>
            <a:srgbClr val="FBAE40"/>
          </p15:clr>
        </p15:guide>
        <p15:guide id="2" pos="3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20" y="162908"/>
            <a:ext cx="8181975" cy="650842"/>
          </a:xfrm>
        </p:spPr>
        <p:txBody>
          <a:bodyPr/>
          <a:lstStyle/>
          <a:p>
            <a:r>
              <a:rPr lang="en-US" dirty="0"/>
              <a:t>CLICK TO EDIT MASTER TITLE STYLE</a:t>
            </a:r>
          </a:p>
        </p:txBody>
      </p:sp>
      <p:sp>
        <p:nvSpPr>
          <p:cNvPr id="6" name="Picture Placeholder 4"/>
          <p:cNvSpPr>
            <a:spLocks noGrp="1"/>
          </p:cNvSpPr>
          <p:nvPr>
            <p:ph type="pic" sz="quarter" idx="11"/>
          </p:nvPr>
        </p:nvSpPr>
        <p:spPr>
          <a:xfrm>
            <a:off x="467920" y="1144988"/>
            <a:ext cx="8181975" cy="3574931"/>
          </a:xfrm>
          <a:solidFill>
            <a:schemeClr val="bg1">
              <a:lumMod val="85000"/>
            </a:schemeClr>
          </a:solidFill>
        </p:spPr>
        <p:txBody>
          <a:bodyPr/>
          <a:lstStyle>
            <a:lvl1pPr>
              <a:defRPr/>
            </a:lvl1pPr>
          </a:lstStyle>
          <a:p>
            <a:endParaRPr lang="en-US" dirty="0"/>
          </a:p>
        </p:txBody>
      </p:sp>
      <p:sp>
        <p:nvSpPr>
          <p:cNvPr id="4" name="Rectangle 3"/>
          <p:cNvSpPr/>
          <p:nvPr userDrawn="1"/>
        </p:nvSpPr>
        <p:spPr>
          <a:xfrm>
            <a:off x="-166254" y="6066157"/>
            <a:ext cx="9484822" cy="447053"/>
          </a:xfrm>
          <a:prstGeom prst="rect">
            <a:avLst/>
          </a:prstGeom>
          <a:solidFill>
            <a:srgbClr val="007771"/>
          </a:solidFill>
          <a:ln>
            <a:noFill/>
          </a:ln>
        </p:spPr>
        <p:style>
          <a:lnRef idx="2">
            <a:schemeClr val="accent1">
              <a:shade val="50000"/>
            </a:schemeClr>
          </a:lnRef>
          <a:fillRef idx="1">
            <a:schemeClr val="accent1"/>
          </a:fillRef>
          <a:effectRef idx="0">
            <a:schemeClr val="accent1"/>
          </a:effectRef>
          <a:fontRef idx="minor">
            <a:schemeClr val="lt1"/>
          </a:fontRef>
        </p:style>
        <p:txBody>
          <a:bodyPr lIns="81609" tIns="40805" rIns="81609" bIns="40805" rtlCol="0" anchor="ctr"/>
          <a:lstStyle/>
          <a:p>
            <a:pPr algn="ctr"/>
            <a:endParaRPr lang="en-GB"/>
          </a:p>
        </p:txBody>
      </p:sp>
      <p:sp>
        <p:nvSpPr>
          <p:cNvPr id="5" name="Slide Number Placeholder 2"/>
          <p:cNvSpPr>
            <a:spLocks noGrp="1"/>
          </p:cNvSpPr>
          <p:nvPr>
            <p:ph type="sldNum" sz="quarter" idx="10"/>
          </p:nvPr>
        </p:nvSpPr>
        <p:spPr>
          <a:xfrm>
            <a:off x="6762131" y="4744878"/>
            <a:ext cx="2133600" cy="273844"/>
          </a:xfrm>
        </p:spPr>
        <p:txBody>
          <a:bodyPr/>
          <a:lstStyle/>
          <a:p>
            <a:fld id="{6CC72DD5-14A2-49B9-A213-0F99922027F3}" type="slidenum">
              <a:rPr lang="en-GB" smtClean="0"/>
              <a:pPr/>
              <a:t>‹#›</a:t>
            </a:fld>
            <a:endParaRPr lang="en-GB" dirty="0"/>
          </a:p>
        </p:txBody>
      </p:sp>
    </p:spTree>
  </p:cSld>
  <p:clrMapOvr>
    <a:masterClrMapping/>
  </p:clrMapOvr>
  <p:extLst>
    <p:ext uri="{DCECCB84-F9BA-43D5-87BE-67443E8EF086}">
      <p15:sldGuideLst xmlns:p15="http://schemas.microsoft.com/office/powerpoint/2012/main">
        <p15:guide id="1" orient="horz" pos="663">
          <p15:clr>
            <a:srgbClr val="FBAE40"/>
          </p15:clr>
        </p15:guide>
        <p15:guide id="2" pos="3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14520-C765-4D8B-B121-456E00906017}"/>
              </a:ext>
            </a:extLst>
          </p:cNvPr>
          <p:cNvSpPr>
            <a:spLocks noGrp="1"/>
          </p:cNvSpPr>
          <p:nvPr>
            <p:ph type="dt" sz="half" idx="10"/>
          </p:nvPr>
        </p:nvSpPr>
        <p:spPr/>
        <p:txBody>
          <a:bodyPr/>
          <a:lstStyle/>
          <a:p>
            <a:fld id="{A716374E-2B23-417A-B772-3654369F820D}" type="datetimeFigureOut">
              <a:rPr lang="en-GB" smtClean="0"/>
              <a:t>15/06/2022</a:t>
            </a:fld>
            <a:endParaRPr lang="en-GB"/>
          </a:p>
        </p:txBody>
      </p:sp>
      <p:sp>
        <p:nvSpPr>
          <p:cNvPr id="3" name="Footer Placeholder 2">
            <a:extLst>
              <a:ext uri="{FF2B5EF4-FFF2-40B4-BE49-F238E27FC236}">
                <a16:creationId xmlns:a16="http://schemas.microsoft.com/office/drawing/2014/main" id="{08AABF5C-7589-4AF1-BA4C-859034C7B4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A99706-92E2-4465-B2AF-16FA120532A6}"/>
              </a:ext>
            </a:extLst>
          </p:cNvPr>
          <p:cNvSpPr>
            <a:spLocks noGrp="1"/>
          </p:cNvSpPr>
          <p:nvPr>
            <p:ph type="sldNum" sz="quarter" idx="12"/>
          </p:nvPr>
        </p:nvSpPr>
        <p:spPr/>
        <p:txBody>
          <a:bodyPr/>
          <a:lstStyle/>
          <a:p>
            <a:fld id="{3B20F177-28EA-4B9B-B0B0-65AD7651F0FA}" type="slidenum">
              <a:rPr lang="en-GB" smtClean="0"/>
              <a:t>‹#›</a:t>
            </a:fld>
            <a:endParaRPr lang="en-GB"/>
          </a:p>
        </p:txBody>
      </p:sp>
    </p:spTree>
    <p:extLst>
      <p:ext uri="{BB962C8B-B14F-4D97-AF65-F5344CB8AC3E}">
        <p14:creationId xmlns:p14="http://schemas.microsoft.com/office/powerpoint/2010/main" val="248226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flipV="1">
            <a:off x="0" y="891067"/>
            <a:ext cx="9144000" cy="5143500"/>
          </a:xfrm>
          <a:prstGeom prst="rect">
            <a:avLst/>
          </a:prstGeom>
        </p:spPr>
      </p:pic>
      <p:sp>
        <p:nvSpPr>
          <p:cNvPr id="2" name="Title 1"/>
          <p:cNvSpPr>
            <a:spLocks noGrp="1"/>
          </p:cNvSpPr>
          <p:nvPr>
            <p:ph type="ctrTitle"/>
          </p:nvPr>
        </p:nvSpPr>
        <p:spPr>
          <a:xfrm>
            <a:off x="973002" y="3014938"/>
            <a:ext cx="7772400" cy="484748"/>
          </a:xfrm>
        </p:spPr>
        <p:txBody>
          <a:bodyPr lIns="0" tIns="0" rIns="0" bIns="0" anchor="b" anchorCtr="0">
            <a:spAutoFit/>
          </a:bodyPr>
          <a:lstStyle>
            <a:lvl1pPr algn="l">
              <a:defRPr sz="315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7652" y="3531066"/>
            <a:ext cx="3962159" cy="738664"/>
          </a:xfrm>
        </p:spPr>
        <p:txBody>
          <a:bodyPr wrap="square" lIns="0" tIns="0" rIns="0" bIns="0">
            <a:spAutoFit/>
          </a:bodyPr>
          <a:lstStyle>
            <a:lvl1pPr marL="0" indent="0" algn="l">
              <a:spcBef>
                <a:spcPts val="0"/>
              </a:spcBef>
              <a:spcAft>
                <a:spcPts val="0"/>
              </a:spcAft>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977901" y="4799134"/>
            <a:ext cx="3068638" cy="138500"/>
          </a:xfrm>
        </p:spPr>
        <p:txBody>
          <a:bodyPr lIns="0" tIns="0" rIns="0" bIns="0">
            <a:spAutoFit/>
          </a:bodyPr>
          <a:lstStyle>
            <a:lvl1pPr marL="0" indent="0">
              <a:spcBef>
                <a:spcPts val="0"/>
              </a:spcBef>
              <a:spcAft>
                <a:spcPts val="0"/>
              </a:spcAft>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a:srcRect/>
          <a:stretch/>
        </p:blipFill>
        <p:spPr>
          <a:xfrm>
            <a:off x="7657307" y="468887"/>
            <a:ext cx="944118" cy="944118"/>
          </a:xfrm>
          <a:prstGeom prst="rect">
            <a:avLst/>
          </a:prstGeom>
        </p:spPr>
      </p:pic>
    </p:spTree>
    <p:extLst>
      <p:ext uri="{BB962C8B-B14F-4D97-AF65-F5344CB8AC3E}">
        <p14:creationId xmlns:p14="http://schemas.microsoft.com/office/powerpoint/2010/main" val="4058980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flipV="1">
            <a:off x="0" y="708846"/>
            <a:ext cx="9144000" cy="5143500"/>
          </a:xfrm>
          <a:prstGeom prst="rect">
            <a:avLst/>
          </a:prstGeom>
        </p:spPr>
      </p:pic>
      <p:sp>
        <p:nvSpPr>
          <p:cNvPr id="2" name="Title 1"/>
          <p:cNvSpPr>
            <a:spLocks noGrp="1"/>
          </p:cNvSpPr>
          <p:nvPr>
            <p:ph type="ctrTitle"/>
          </p:nvPr>
        </p:nvSpPr>
        <p:spPr>
          <a:xfrm>
            <a:off x="973002" y="2025804"/>
            <a:ext cx="7772400" cy="484748"/>
          </a:xfrm>
        </p:spPr>
        <p:txBody>
          <a:bodyPr lIns="0" tIns="0" rIns="0" bIns="0" anchor="b" anchorCtr="0">
            <a:spAutoFit/>
          </a:bodyPr>
          <a:lstStyle>
            <a:lvl1pPr algn="l">
              <a:defRPr sz="315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7652" y="2541933"/>
            <a:ext cx="3962159" cy="738664"/>
          </a:xfrm>
        </p:spPr>
        <p:txBody>
          <a:bodyPr wrap="square" lIns="0" tIns="0" rIns="0" bIns="0">
            <a:spAutoFit/>
          </a:bodyPr>
          <a:lstStyle>
            <a:lvl1pPr marL="0" indent="0" algn="l">
              <a:spcBef>
                <a:spcPts val="0"/>
              </a:spcBef>
              <a:spcAft>
                <a:spcPts val="0"/>
              </a:spcAft>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977901" y="3810000"/>
            <a:ext cx="3068638" cy="138500"/>
          </a:xfrm>
        </p:spPr>
        <p:txBody>
          <a:bodyPr lIns="0" tIns="0" rIns="0" bIns="0">
            <a:spAutoFit/>
          </a:bodyPr>
          <a:lstStyle>
            <a:lvl1pPr marL="0" indent="0">
              <a:spcBef>
                <a:spcPts val="0"/>
              </a:spcBef>
              <a:spcAft>
                <a:spcPts val="0"/>
              </a:spcAft>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307" y="468887"/>
            <a:ext cx="944118" cy="944118"/>
          </a:xfrm>
          <a:prstGeom prst="rect">
            <a:avLst/>
          </a:prstGeom>
        </p:spPr>
      </p:pic>
    </p:spTree>
    <p:extLst>
      <p:ext uri="{BB962C8B-B14F-4D97-AF65-F5344CB8AC3E}">
        <p14:creationId xmlns:p14="http://schemas.microsoft.com/office/powerpoint/2010/main" val="140134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a:off x="0" y="845"/>
            <a:ext cx="9144000" cy="5143500"/>
          </a:xfrm>
          <a:prstGeom prst="rect">
            <a:avLst/>
          </a:prstGeom>
        </p:spPr>
      </p:pic>
      <p:sp>
        <p:nvSpPr>
          <p:cNvPr id="2" name="Title 1"/>
          <p:cNvSpPr>
            <a:spLocks noGrp="1"/>
          </p:cNvSpPr>
          <p:nvPr>
            <p:ph type="ctrTitle"/>
          </p:nvPr>
        </p:nvSpPr>
        <p:spPr>
          <a:xfrm>
            <a:off x="973002" y="2025804"/>
            <a:ext cx="7772400" cy="484748"/>
          </a:xfrm>
        </p:spPr>
        <p:txBody>
          <a:bodyPr lIns="0" tIns="0" rIns="0" bIns="0" anchor="b" anchorCtr="0">
            <a:spAutoFit/>
          </a:bodyPr>
          <a:lstStyle>
            <a:lvl1pPr algn="l">
              <a:defRPr sz="315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7652" y="2541933"/>
            <a:ext cx="3962159" cy="738664"/>
          </a:xfrm>
        </p:spPr>
        <p:txBody>
          <a:bodyPr wrap="square" lIns="0" tIns="0" rIns="0" bIns="0">
            <a:spAutoFit/>
          </a:bodyPr>
          <a:lstStyle>
            <a:lvl1pPr marL="0" indent="0" algn="l">
              <a:spcBef>
                <a:spcPts val="0"/>
              </a:spcBef>
              <a:spcAft>
                <a:spcPts val="0"/>
              </a:spcAft>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977901" y="3810000"/>
            <a:ext cx="3068638" cy="138500"/>
          </a:xfrm>
        </p:spPr>
        <p:txBody>
          <a:bodyPr lIns="0" tIns="0" rIns="0" bIns="0">
            <a:spAutoFit/>
          </a:bodyPr>
          <a:lstStyle>
            <a:lvl1pPr marL="0" indent="0">
              <a:spcBef>
                <a:spcPts val="0"/>
              </a:spcBef>
              <a:spcAft>
                <a:spcPts val="0"/>
              </a:spcAft>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4" name="Text Placeholder 13"/>
          <p:cNvSpPr>
            <a:spLocks noGrp="1"/>
          </p:cNvSpPr>
          <p:nvPr>
            <p:ph type="body" sz="quarter" idx="12"/>
          </p:nvPr>
        </p:nvSpPr>
        <p:spPr>
          <a:xfrm>
            <a:off x="1326114" y="824475"/>
            <a:ext cx="2880000" cy="103874"/>
          </a:xfrm>
        </p:spPr>
        <p:txBody>
          <a:bodyPr lIns="0" tIns="0" rIns="0" bIns="0">
            <a:spAutoFit/>
          </a:bodyPr>
          <a:lstStyle>
            <a:lvl1pPr marL="0" indent="0">
              <a:buNone/>
              <a:defRPr sz="675" b="1" i="0">
                <a:solidFill>
                  <a:srgbClr val="FFFFFF"/>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5" name="Text Placeholder 13"/>
          <p:cNvSpPr>
            <a:spLocks noGrp="1"/>
          </p:cNvSpPr>
          <p:nvPr>
            <p:ph type="body" sz="quarter" idx="13"/>
          </p:nvPr>
        </p:nvSpPr>
        <p:spPr>
          <a:xfrm>
            <a:off x="1326114" y="926619"/>
            <a:ext cx="2880000" cy="103874"/>
          </a:xfrm>
        </p:spPr>
        <p:txBody>
          <a:bodyPr lIns="0" tIns="0" rIns="0" bIns="0">
            <a:spAutoFit/>
          </a:bodyPr>
          <a:lstStyle>
            <a:lvl1pPr marL="0" indent="0">
              <a:buNone/>
              <a:defRPr sz="675">
                <a:solidFill>
                  <a:srgbClr val="FFFFFF"/>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307" y="468887"/>
            <a:ext cx="944118" cy="944118"/>
          </a:xfrm>
          <a:prstGeom prst="rect">
            <a:avLst/>
          </a:prstGeom>
        </p:spPr>
      </p:pic>
      <p:pic>
        <p:nvPicPr>
          <p:cNvPr id="13" name="Picture 12">
            <a:extLst>
              <a:ext uri="{FF2B5EF4-FFF2-40B4-BE49-F238E27FC236}">
                <a16:creationId xmlns:a16="http://schemas.microsoft.com/office/drawing/2014/main" id="{3A2F7DB9-C3DD-4BC7-9E66-F62E9E8681E2}"/>
              </a:ext>
            </a:extLst>
          </p:cNvPr>
          <p:cNvPicPr>
            <a:picLocks noChangeAspect="1"/>
          </p:cNvPicPr>
          <p:nvPr userDrawn="1"/>
        </p:nvPicPr>
        <p:blipFill>
          <a:blip r:embed="rId4"/>
          <a:srcRect/>
          <a:stretch/>
        </p:blipFill>
        <p:spPr>
          <a:xfrm>
            <a:off x="986478" y="824472"/>
            <a:ext cx="158143" cy="189000"/>
          </a:xfrm>
          <a:prstGeom prst="rect">
            <a:avLst/>
          </a:prstGeom>
        </p:spPr>
      </p:pic>
    </p:spTree>
    <p:extLst>
      <p:ext uri="{BB962C8B-B14F-4D97-AF65-F5344CB8AC3E}">
        <p14:creationId xmlns:p14="http://schemas.microsoft.com/office/powerpoint/2010/main" val="147907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Picture Placeholder 11"/>
          <p:cNvSpPr>
            <a:spLocks noGrp="1"/>
          </p:cNvSpPr>
          <p:nvPr>
            <p:ph type="pic" sz="quarter" idx="11"/>
          </p:nvPr>
        </p:nvSpPr>
        <p:spPr>
          <a:xfrm>
            <a:off x="4940301" y="1607346"/>
            <a:ext cx="4203700" cy="3536999"/>
          </a:xfrm>
        </p:spPr>
        <p:txBody>
          <a:bodyPr/>
          <a:lstStyle>
            <a:lvl1pPr marL="0" indent="0">
              <a:buNone/>
              <a:defRPr/>
            </a:lvl1pPr>
          </a:lstStyle>
          <a:p>
            <a:endParaRPr lang="en-US" dirty="0"/>
          </a:p>
        </p:txBody>
      </p:sp>
      <p:sp>
        <p:nvSpPr>
          <p:cNvPr id="2" name="Title 1"/>
          <p:cNvSpPr>
            <a:spLocks noGrp="1"/>
          </p:cNvSpPr>
          <p:nvPr>
            <p:ph type="ctrTitle"/>
          </p:nvPr>
        </p:nvSpPr>
        <p:spPr>
          <a:xfrm>
            <a:off x="973002" y="2025804"/>
            <a:ext cx="7772400" cy="484748"/>
          </a:xfrm>
        </p:spPr>
        <p:txBody>
          <a:bodyPr lIns="0" tIns="0" rIns="0" bIns="0" anchor="b" anchorCtr="0">
            <a:spAutoFit/>
          </a:bodyPr>
          <a:lstStyle>
            <a:lvl1pPr algn="l">
              <a:defRPr sz="315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77652" y="2541933"/>
            <a:ext cx="3962159" cy="738664"/>
          </a:xfrm>
        </p:spPr>
        <p:txBody>
          <a:bodyPr wrap="square" lIns="0" tIns="0" rIns="0" bIns="0">
            <a:spAutoFit/>
          </a:bodyPr>
          <a:lstStyle>
            <a:lvl1pPr marL="0" indent="0" algn="l">
              <a:spcBef>
                <a:spcPts val="0"/>
              </a:spcBef>
              <a:spcAft>
                <a:spcPts val="0"/>
              </a:spcAft>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977901" y="3810000"/>
            <a:ext cx="3068638" cy="138500"/>
          </a:xfrm>
        </p:spPr>
        <p:txBody>
          <a:bodyPr lIns="0" tIns="0" rIns="0" bIns="0">
            <a:spAutoFit/>
          </a:bodyPr>
          <a:lstStyle>
            <a:lvl1pPr marL="0" indent="0">
              <a:spcBef>
                <a:spcPts val="0"/>
              </a:spcBef>
              <a:spcAft>
                <a:spcPts val="0"/>
              </a:spcAft>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7307" y="468887"/>
            <a:ext cx="944118" cy="944118"/>
          </a:xfrm>
          <a:prstGeom prst="rect">
            <a:avLst/>
          </a:prstGeom>
        </p:spPr>
      </p:pic>
    </p:spTree>
    <p:extLst>
      <p:ext uri="{BB962C8B-B14F-4D97-AF65-F5344CB8AC3E}">
        <p14:creationId xmlns:p14="http://schemas.microsoft.com/office/powerpoint/2010/main" val="269955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373" y="1638511"/>
            <a:ext cx="4111439" cy="1790700"/>
          </a:xfrm>
        </p:spPr>
        <p:txBody>
          <a:bodyPr anchor="b">
            <a:normAutofit/>
          </a:bodyPr>
          <a:lstStyle>
            <a:lvl1pPr algn="l">
              <a:defRPr sz="2400" b="1">
                <a:solidFill>
                  <a:srgbClr val="007771"/>
                </a:solidFill>
              </a:defRPr>
            </a:lvl1pPr>
          </a:lstStyle>
          <a:p>
            <a:r>
              <a:rPr lang="en-US" dirty="0"/>
              <a:t>CLICK TO EDIT MASTER TITLE STYLE</a:t>
            </a:r>
          </a:p>
        </p:txBody>
      </p:sp>
      <p:sp>
        <p:nvSpPr>
          <p:cNvPr id="3" name="Subtitle 2"/>
          <p:cNvSpPr>
            <a:spLocks noGrp="1"/>
          </p:cNvSpPr>
          <p:nvPr>
            <p:ph type="subTitle" idx="1"/>
          </p:nvPr>
        </p:nvSpPr>
        <p:spPr>
          <a:xfrm>
            <a:off x="477373" y="3498267"/>
            <a:ext cx="4111439" cy="1241822"/>
          </a:xfrm>
        </p:spPr>
        <p:txBody>
          <a:bodyPr/>
          <a:lstStyle>
            <a:lvl1pPr marL="0" indent="0" algn="l">
              <a:buNone/>
              <a:defRPr sz="1600" b="1">
                <a:solidFill>
                  <a:srgbClr val="8CC1B7"/>
                </a:solidFill>
              </a:defRPr>
            </a:lvl1pPr>
            <a:lvl2pPr marL="306034" indent="0" algn="ctr">
              <a:buNone/>
              <a:defRPr sz="1300"/>
            </a:lvl2pPr>
            <a:lvl3pPr marL="612070" indent="0" algn="ctr">
              <a:buNone/>
              <a:defRPr sz="1300"/>
            </a:lvl3pPr>
            <a:lvl4pPr marL="918103" indent="0" algn="ctr">
              <a:buNone/>
              <a:defRPr sz="1100"/>
            </a:lvl4pPr>
            <a:lvl5pPr marL="1224138" indent="0" algn="ctr">
              <a:buNone/>
              <a:defRPr sz="1100"/>
            </a:lvl5pPr>
            <a:lvl6pPr marL="1530172" indent="0" algn="ctr">
              <a:buNone/>
              <a:defRPr sz="1100"/>
            </a:lvl6pPr>
            <a:lvl7pPr marL="1836207" indent="0" algn="ctr">
              <a:buNone/>
              <a:defRPr sz="1100"/>
            </a:lvl7pPr>
            <a:lvl8pPr marL="2142242" indent="0" algn="ctr">
              <a:buNone/>
              <a:defRPr sz="1100"/>
            </a:lvl8pPr>
            <a:lvl9pPr marL="2448276" indent="0" algn="ctr">
              <a:buNone/>
              <a:defRPr sz="1100"/>
            </a:lvl9pPr>
          </a:lstStyle>
          <a:p>
            <a:r>
              <a:rPr lang="en-US" dirty="0"/>
              <a:t>Click to edit Master subtitle style</a:t>
            </a:r>
          </a:p>
        </p:txBody>
      </p:sp>
      <p:sp>
        <p:nvSpPr>
          <p:cNvPr id="4" name="Slide Number Placeholder 5"/>
          <p:cNvSpPr>
            <a:spLocks noGrp="1"/>
          </p:cNvSpPr>
          <p:nvPr>
            <p:ph type="sldNum" sz="quarter" idx="12"/>
          </p:nvPr>
        </p:nvSpPr>
        <p:spPr>
          <a:xfrm>
            <a:off x="6851780" y="4756493"/>
            <a:ext cx="2133600" cy="273844"/>
          </a:xfrm>
          <a:prstGeom prst="rect">
            <a:avLst/>
          </a:prstGeom>
        </p:spPr>
        <p:txBody>
          <a:bodyPr/>
          <a:lstStyle>
            <a:lvl1pPr algn="r">
              <a:defRPr>
                <a:solidFill>
                  <a:srgbClr val="007771"/>
                </a:solidFill>
              </a:defRPr>
            </a:lvl1pPr>
          </a:lstStyle>
          <a:p>
            <a:fld id="{C539E541-1735-468B-A14E-AA171C0C2B3C}" type="slidenum">
              <a:rPr lang="en-GB" smtClean="0"/>
              <a:pPr/>
              <a:t>‹#›</a:t>
            </a:fld>
            <a:endParaRPr lang="en-GB" dirty="0"/>
          </a:p>
        </p:txBody>
      </p:sp>
      <p:pic>
        <p:nvPicPr>
          <p:cNvPr id="5" name="Picture 4"/>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4967504"/>
            <a:ext cx="9144000" cy="180000"/>
          </a:xfrm>
          <a:prstGeom prst="rect">
            <a:avLst/>
          </a:prstGeom>
        </p:spPr>
      </p:pic>
      <p:pic>
        <p:nvPicPr>
          <p:cNvPr id="6" name="Picture 5" descr="M:\GGrpSh\Northamptonshire Health &amp; Care Partnership\Images and Styling\Graphics\Building Street Scene v211.png"/>
          <p:cNvPicPr/>
          <p:nvPr userDrawn="1"/>
        </p:nvPicPr>
        <p:blipFill rotWithShape="1">
          <a:blip r:embed="rId3" cstate="print">
            <a:extLst>
              <a:ext uri="{28A0092B-C50C-407E-A947-70E740481C1C}">
                <a14:useLocalDpi xmlns:a14="http://schemas.microsoft.com/office/drawing/2010/main" val="0"/>
              </a:ext>
            </a:extLst>
          </a:blip>
          <a:srcRect l="21959" t="62565" b="3524"/>
          <a:stretch/>
        </p:blipFill>
        <p:spPr bwMode="auto">
          <a:xfrm>
            <a:off x="1311961" y="4275379"/>
            <a:ext cx="3933276" cy="792000"/>
          </a:xfrm>
          <a:prstGeom prst="rect">
            <a:avLst/>
          </a:prstGeom>
          <a:noFill/>
          <a:ln>
            <a:noFill/>
          </a:ln>
          <a:extLst>
            <a:ext uri="{53640926-AAD7-44D8-BBD7-CCE9431645EC}">
              <a14:shadowObscured xmlns:a14="http://schemas.microsoft.com/office/drawing/2010/main"/>
            </a:ext>
          </a:extLst>
        </p:spPr>
      </p:pic>
      <p:pic>
        <p:nvPicPr>
          <p:cNvPr id="7" name="Picture 6" descr="M:\GGrpSh\Northamptonshire Health &amp; Care Partnership\Images and Styling\Graphics\Trees.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18584" b="16814"/>
          <a:stretch/>
        </p:blipFill>
        <p:spPr bwMode="auto">
          <a:xfrm>
            <a:off x="681927" y="4525064"/>
            <a:ext cx="840000" cy="504000"/>
          </a:xfrm>
          <a:prstGeom prst="rect">
            <a:avLst/>
          </a:prstGeom>
          <a:noFill/>
          <a:ln>
            <a:noFill/>
          </a:ln>
          <a:extLst>
            <a:ext uri="{53640926-AAD7-44D8-BBD7-CCE9431645EC}">
              <a14:shadowObscured xmlns:a14="http://schemas.microsoft.com/office/drawing/2010/main"/>
            </a:ext>
          </a:extLst>
        </p:spPr>
      </p:pic>
      <p:pic>
        <p:nvPicPr>
          <p:cNvPr id="8" name="Picture 7" descr="M:\GGrpSh\Northamptonshire Health &amp; Care Partnership\Images and Styling\Graphics\Building Street Scene v2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62565" r="82169" b="3524"/>
          <a:stretch/>
        </p:blipFill>
        <p:spPr bwMode="auto">
          <a:xfrm>
            <a:off x="-35568" y="4268856"/>
            <a:ext cx="898665" cy="792000"/>
          </a:xfrm>
          <a:prstGeom prst="rect">
            <a:avLst/>
          </a:prstGeom>
          <a:noFill/>
          <a:ln>
            <a:noFill/>
          </a:ln>
          <a:extLst>
            <a:ext uri="{53640926-AAD7-44D8-BBD7-CCE9431645EC}">
              <a14:shadowObscured xmlns:a14="http://schemas.microsoft.com/office/drawing/2010/main"/>
            </a:ext>
          </a:extLst>
        </p:spPr>
      </p:pic>
      <p:pic>
        <p:nvPicPr>
          <p:cNvPr id="9" name="Picture 8" descr="M:\GGrpSh\Northamptonshire Health &amp; Care Partnership\Images and Styling\Graphics\Trees.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18584" b="16814"/>
          <a:stretch/>
        </p:blipFill>
        <p:spPr bwMode="auto">
          <a:xfrm>
            <a:off x="4992859" y="4512444"/>
            <a:ext cx="840000" cy="504000"/>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2" y="1020306"/>
            <a:ext cx="6479985" cy="1346522"/>
          </a:xfrm>
        </p:spPr>
        <p:txBody>
          <a:bodyPr anchor="t" anchorCtr="0"/>
          <a:lstStyle>
            <a:lvl1pPr algn="l">
              <a:lnSpc>
                <a:spcPts val="5250"/>
              </a:lnSpc>
              <a:defRPr sz="5250" b="1" cap="none">
                <a:solidFill>
                  <a:schemeClr val="bg1"/>
                </a:solidFill>
              </a:defRPr>
            </a:lvl1pPr>
          </a:lstStyle>
          <a:p>
            <a:r>
              <a:rPr lang="en-US" dirty="0"/>
              <a:t>Click to edit master title style</a:t>
            </a:r>
          </a:p>
        </p:txBody>
      </p:sp>
      <p:sp>
        <p:nvSpPr>
          <p:cNvPr id="14" name="Slide Number Placeholder 4"/>
          <p:cNvSpPr>
            <a:spLocks noGrp="1"/>
          </p:cNvSpPr>
          <p:nvPr>
            <p:ph type="sldNum" sz="quarter" idx="4"/>
          </p:nvPr>
        </p:nvSpPr>
        <p:spPr>
          <a:xfrm>
            <a:off x="8171998" y="4690254"/>
            <a:ext cx="360000" cy="103874"/>
          </a:xfrm>
          <a:prstGeom prst="rect">
            <a:avLst/>
          </a:prstGeom>
        </p:spPr>
        <p:txBody>
          <a:bodyPr vert="horz" lIns="0" tIns="0" rIns="0" bIns="0" rtlCol="0" anchor="ctr">
            <a:spAutoFit/>
          </a:bodyPr>
          <a:lstStyle>
            <a:lvl1pPr algn="r">
              <a:defRPr sz="675" b="1">
                <a:solidFill>
                  <a:schemeClr val="bg1"/>
                </a:solidFill>
              </a:defRPr>
            </a:lvl1pPr>
          </a:lstStyle>
          <a:p>
            <a:fld id="{9133D5B8-6419-7E4E-B490-0DDAD13A1115}" type="slidenum">
              <a:rPr lang="en-US" smtClean="0"/>
              <a:pPr/>
              <a:t>‹#›</a:t>
            </a:fld>
            <a:endParaRPr lang="en-US" dirty="0"/>
          </a:p>
        </p:txBody>
      </p:sp>
      <p:sp>
        <p:nvSpPr>
          <p:cNvPr id="17" name="Footer Placeholder 3"/>
          <p:cNvSpPr txBox="1">
            <a:spLocks/>
          </p:cNvSpPr>
          <p:nvPr userDrawn="1"/>
        </p:nvSpPr>
        <p:spPr>
          <a:xfrm>
            <a:off x="953656" y="4690254"/>
            <a:ext cx="3420000" cy="103875"/>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dirty="0">
                <a:solidFill>
                  <a:srgbClr val="FFFFFF"/>
                </a:solidFill>
              </a:rPr>
              <a:t>HFMA identifier</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2693871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2" name="Title 1"/>
          <p:cNvSpPr>
            <a:spLocks noGrp="1"/>
          </p:cNvSpPr>
          <p:nvPr>
            <p:ph type="title" hasCustomPrompt="1"/>
          </p:nvPr>
        </p:nvSpPr>
        <p:spPr>
          <a:xfrm>
            <a:off x="612002" y="1020306"/>
            <a:ext cx="6479985" cy="1346522"/>
          </a:xfrm>
        </p:spPr>
        <p:txBody>
          <a:bodyPr anchor="t" anchorCtr="0"/>
          <a:lstStyle>
            <a:lvl1pPr algn="l">
              <a:lnSpc>
                <a:spcPts val="5250"/>
              </a:lnSpc>
              <a:defRPr sz="5250" b="1" cap="none">
                <a:solidFill>
                  <a:schemeClr val="bg1"/>
                </a:solidFill>
              </a:defRPr>
            </a:lvl1pPr>
          </a:lstStyle>
          <a:p>
            <a:r>
              <a:rPr lang="en-US" dirty="0"/>
              <a:t>Click to edit master title style</a:t>
            </a:r>
          </a:p>
        </p:txBody>
      </p:sp>
      <p:cxnSp>
        <p:nvCxnSpPr>
          <p:cNvPr id="11" name="Straight Connector 10"/>
          <p:cNvCxnSpPr/>
          <p:nvPr userDrawn="1"/>
        </p:nvCxnSpPr>
        <p:spPr>
          <a:xfrm>
            <a:off x="612004" y="4496954"/>
            <a:ext cx="7919996"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4"/>
          <p:cNvSpPr>
            <a:spLocks noGrp="1"/>
          </p:cNvSpPr>
          <p:nvPr>
            <p:ph type="sldNum" sz="quarter" idx="4"/>
          </p:nvPr>
        </p:nvSpPr>
        <p:spPr>
          <a:xfrm>
            <a:off x="8171998" y="4690254"/>
            <a:ext cx="360000" cy="103874"/>
          </a:xfrm>
          <a:prstGeom prst="rect">
            <a:avLst/>
          </a:prstGeom>
        </p:spPr>
        <p:txBody>
          <a:bodyPr vert="horz" lIns="0" tIns="0" rIns="0" bIns="0" rtlCol="0" anchor="ctr">
            <a:spAutoFit/>
          </a:bodyPr>
          <a:lstStyle>
            <a:lvl1pPr algn="r">
              <a:defRPr sz="675" b="1">
                <a:solidFill>
                  <a:schemeClr val="bg1"/>
                </a:solidFill>
              </a:defRPr>
            </a:lvl1pPr>
          </a:lstStyle>
          <a:p>
            <a:fld id="{9133D5B8-6419-7E4E-B490-0DDAD13A1115}" type="slidenum">
              <a:rPr lang="en-US" smtClean="0"/>
              <a:pPr/>
              <a:t>‹#›</a:t>
            </a:fld>
            <a:endParaRPr lang="en-US" dirty="0"/>
          </a:p>
        </p:txBody>
      </p:sp>
      <p:sp>
        <p:nvSpPr>
          <p:cNvPr id="9" name="TextBox 8"/>
          <p:cNvSpPr txBox="1"/>
          <p:nvPr userDrawn="1"/>
        </p:nvSpPr>
        <p:spPr>
          <a:xfrm>
            <a:off x="612002" y="4629440"/>
            <a:ext cx="2520000" cy="216000"/>
          </a:xfrm>
          <a:prstGeom prst="rect">
            <a:avLst/>
          </a:prstGeom>
          <a:noFill/>
        </p:spPr>
        <p:txBody>
          <a:bodyPr wrap="square" lIns="0" tIns="0" rIns="0" bIns="0" rtlCol="0" anchor="ctr" anchorCtr="0">
            <a:noAutofit/>
          </a:bodyPr>
          <a:lstStyle/>
          <a:p>
            <a:pPr algn="l"/>
            <a:r>
              <a:rPr lang="en-US" sz="675" b="1" dirty="0">
                <a:solidFill>
                  <a:srgbClr val="FFFFFF"/>
                </a:solidFill>
              </a:rPr>
              <a:t>HFMA</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527109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1 Orange Yellow">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endParaRPr lang="en-US" dirty="0"/>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dirty="0"/>
          </a:p>
        </p:txBody>
      </p:sp>
      <p:sp>
        <p:nvSpPr>
          <p:cNvPr id="8" name="Rectangle 7"/>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5"/>
          <p:cNvSpPr>
            <a:spLocks noGrp="1"/>
          </p:cNvSpPr>
          <p:nvPr>
            <p:ph type="ctrTitle"/>
          </p:nvPr>
        </p:nvSpPr>
        <p:spPr>
          <a:xfrm>
            <a:off x="783922" y="1713705"/>
            <a:ext cx="7772400" cy="692497"/>
          </a:xfrm>
        </p:spPr>
        <p:txBody>
          <a:bodyPr/>
          <a:lstStyle>
            <a:lvl1pPr>
              <a:defRPr>
                <a:solidFill>
                  <a:schemeClr val="bg1"/>
                </a:solidFill>
              </a:defRPr>
            </a:lvl1pPr>
          </a:lstStyle>
          <a:p>
            <a:endParaRPr lang="en-GB" sz="4500" dirty="0"/>
          </a:p>
        </p:txBody>
      </p:sp>
      <p:sp>
        <p:nvSpPr>
          <p:cNvPr id="11" name="Title 5"/>
          <p:cNvSpPr txBox="1">
            <a:spLocks/>
          </p:cNvSpPr>
          <p:nvPr userDrawn="1"/>
        </p:nvSpPr>
        <p:spPr>
          <a:xfrm>
            <a:off x="783924" y="3517114"/>
            <a:ext cx="7685902" cy="1208023"/>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750" dirty="0">
                <a:latin typeface="+mn-lt"/>
              </a:rPr>
              <a:t>About the HFMA</a:t>
            </a:r>
          </a:p>
          <a:p>
            <a:pPr>
              <a:spcAft>
                <a:spcPts val="450"/>
              </a:spcAft>
            </a:pPr>
            <a:r>
              <a:rPr lang="en-GB" sz="750" b="0" dirty="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450"/>
              </a:spcAft>
            </a:pPr>
            <a:r>
              <a:rPr lang="en-GB" sz="750" b="0" dirty="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450"/>
              </a:spcAft>
            </a:pPr>
            <a:endParaRPr lang="en-GB" sz="750" b="0" dirty="0">
              <a:latin typeface="+mn-lt"/>
            </a:endParaRPr>
          </a:p>
          <a:p>
            <a:pPr>
              <a:spcAft>
                <a:spcPts val="450"/>
              </a:spcAft>
            </a:pPr>
            <a:r>
              <a:rPr lang="en-GB" sz="1350" dirty="0" err="1">
                <a:latin typeface="+mn-lt"/>
              </a:rPr>
              <a:t>www.hfma.org.uk</a:t>
            </a:r>
            <a:endParaRPr lang="en-GB" sz="1350" dirty="0">
              <a:latin typeface="+mn-lt"/>
            </a:endParaRPr>
          </a:p>
        </p:txBody>
      </p:sp>
      <p:pic>
        <p:nvPicPr>
          <p:cNvPr id="10" name="Picture 9">
            <a:extLst>
              <a:ext uri="{FF2B5EF4-FFF2-40B4-BE49-F238E27FC236}">
                <a16:creationId xmlns:a16="http://schemas.microsoft.com/office/drawing/2014/main" id="{DA27EB30-5ADC-4F80-AB8B-ECC351B49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7307" y="468887"/>
            <a:ext cx="944118" cy="944118"/>
          </a:xfrm>
          <a:prstGeom prst="rect">
            <a:avLst/>
          </a:prstGeom>
        </p:spPr>
      </p:pic>
    </p:spTree>
    <p:extLst>
      <p:ext uri="{BB962C8B-B14F-4D97-AF65-F5344CB8AC3E}">
        <p14:creationId xmlns:p14="http://schemas.microsoft.com/office/powerpoint/2010/main" val="38874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373" y="1638511"/>
            <a:ext cx="4111439" cy="1790700"/>
          </a:xfrm>
        </p:spPr>
        <p:txBody>
          <a:bodyPr anchor="b">
            <a:normAutofit/>
          </a:bodyPr>
          <a:lstStyle>
            <a:lvl1pPr algn="l">
              <a:defRPr sz="2400" b="1">
                <a:solidFill>
                  <a:srgbClr val="007771"/>
                </a:solidFill>
              </a:defRPr>
            </a:lvl1pPr>
          </a:lstStyle>
          <a:p>
            <a:r>
              <a:rPr lang="en-US" dirty="0"/>
              <a:t>CLICK TO EDIT MASTER TITLE STYLE</a:t>
            </a:r>
          </a:p>
        </p:txBody>
      </p:sp>
      <p:sp>
        <p:nvSpPr>
          <p:cNvPr id="3" name="Subtitle 2"/>
          <p:cNvSpPr>
            <a:spLocks noGrp="1"/>
          </p:cNvSpPr>
          <p:nvPr>
            <p:ph type="subTitle" idx="1"/>
          </p:nvPr>
        </p:nvSpPr>
        <p:spPr>
          <a:xfrm>
            <a:off x="477373" y="3498267"/>
            <a:ext cx="4111439" cy="1241822"/>
          </a:xfrm>
        </p:spPr>
        <p:txBody>
          <a:bodyPr/>
          <a:lstStyle>
            <a:lvl1pPr marL="0" indent="0" algn="l">
              <a:buNone/>
              <a:defRPr sz="1600" b="1">
                <a:solidFill>
                  <a:srgbClr val="8CC1B7"/>
                </a:solidFill>
              </a:defRPr>
            </a:lvl1pPr>
            <a:lvl2pPr marL="306034" indent="0" algn="ctr">
              <a:buNone/>
              <a:defRPr sz="1300"/>
            </a:lvl2pPr>
            <a:lvl3pPr marL="612070" indent="0" algn="ctr">
              <a:buNone/>
              <a:defRPr sz="1300"/>
            </a:lvl3pPr>
            <a:lvl4pPr marL="918103" indent="0" algn="ctr">
              <a:buNone/>
              <a:defRPr sz="1100"/>
            </a:lvl4pPr>
            <a:lvl5pPr marL="1224138" indent="0" algn="ctr">
              <a:buNone/>
              <a:defRPr sz="1100"/>
            </a:lvl5pPr>
            <a:lvl6pPr marL="1530172" indent="0" algn="ctr">
              <a:buNone/>
              <a:defRPr sz="1100"/>
            </a:lvl6pPr>
            <a:lvl7pPr marL="1836207" indent="0" algn="ctr">
              <a:buNone/>
              <a:defRPr sz="1100"/>
            </a:lvl7pPr>
            <a:lvl8pPr marL="2142242" indent="0" algn="ctr">
              <a:buNone/>
              <a:defRPr sz="1100"/>
            </a:lvl8pPr>
            <a:lvl9pPr marL="2448276" indent="0" algn="ctr">
              <a:buNone/>
              <a:defRPr sz="1100"/>
            </a:lvl9pPr>
          </a:lstStyle>
          <a:p>
            <a:r>
              <a:rPr lang="en-US" dirty="0"/>
              <a:t>Click to edit Master subtitle style</a:t>
            </a:r>
          </a:p>
        </p:txBody>
      </p:sp>
      <p:cxnSp>
        <p:nvCxnSpPr>
          <p:cNvPr id="9" name="Straight Connector 8"/>
          <p:cNvCxnSpPr/>
          <p:nvPr userDrawn="1"/>
        </p:nvCxnSpPr>
        <p:spPr>
          <a:xfrm>
            <a:off x="4588809" y="1623468"/>
            <a:ext cx="0" cy="3504989"/>
          </a:xfrm>
          <a:prstGeom prst="line">
            <a:avLst/>
          </a:prstGeom>
          <a:ln w="38100">
            <a:solidFill>
              <a:srgbClr val="00777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75664" y="1636361"/>
            <a:ext cx="4871198" cy="0"/>
          </a:xfrm>
          <a:prstGeom prst="line">
            <a:avLst/>
          </a:prstGeom>
          <a:ln w="38100">
            <a:solidFill>
              <a:srgbClr val="00777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851780" y="4886231"/>
            <a:ext cx="2133600" cy="273844"/>
          </a:xfrm>
          <a:prstGeom prst="rect">
            <a:avLst/>
          </a:prstGeom>
        </p:spPr>
        <p:txBody>
          <a:bodyPr/>
          <a:lstStyle>
            <a:lvl1pPr algn="r">
              <a:defRPr>
                <a:solidFill>
                  <a:srgbClr val="007771"/>
                </a:solidFill>
              </a:defRPr>
            </a:lvl1pPr>
          </a:lstStyle>
          <a:p>
            <a:fld id="{6CC72DD5-14A2-49B9-A213-0F99922027F3}"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6851780" y="4886231"/>
            <a:ext cx="2133600" cy="273844"/>
          </a:xfrm>
          <a:prstGeom prst="rect">
            <a:avLst/>
          </a:prstGeom>
        </p:spPr>
        <p:txBody>
          <a:bodyPr/>
          <a:lstStyle>
            <a:lvl1pPr algn="r">
              <a:defRPr>
                <a:solidFill>
                  <a:srgbClr val="007771"/>
                </a:solidFill>
              </a:defRPr>
            </a:lvl1pPr>
          </a:lstStyle>
          <a:p>
            <a:fld id="{6CC72DD5-14A2-49B9-A213-0F99922027F3}" type="slidenum">
              <a:rPr lang="en-GB" smtClean="0"/>
              <a:pPr/>
              <a:t>‹#›</a:t>
            </a:fld>
            <a:endParaRPr lang="en-GB" dirty="0"/>
          </a:p>
        </p:txBody>
      </p:sp>
      <p:sp>
        <p:nvSpPr>
          <p:cNvPr id="2" name="Title 1"/>
          <p:cNvSpPr>
            <a:spLocks noGrp="1"/>
          </p:cNvSpPr>
          <p:nvPr>
            <p:ph type="ctrTitle" hasCustomPrompt="1"/>
          </p:nvPr>
        </p:nvSpPr>
        <p:spPr>
          <a:xfrm>
            <a:off x="477373" y="1638511"/>
            <a:ext cx="4111439" cy="1790700"/>
          </a:xfrm>
          <a:ln>
            <a:noFill/>
          </a:ln>
        </p:spPr>
        <p:txBody>
          <a:bodyPr anchor="b">
            <a:normAutofit/>
          </a:bodyPr>
          <a:lstStyle>
            <a:lvl1pPr algn="l">
              <a:defRPr sz="2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373" y="3498267"/>
            <a:ext cx="4111439" cy="1241822"/>
          </a:xfrm>
          <a:ln>
            <a:noFill/>
          </a:ln>
        </p:spPr>
        <p:txBody>
          <a:bodyPr/>
          <a:lstStyle>
            <a:lvl1pPr marL="0" indent="0" algn="l">
              <a:buNone/>
              <a:defRPr sz="1600" b="1">
                <a:solidFill>
                  <a:schemeClr val="bg1"/>
                </a:solidFill>
              </a:defRPr>
            </a:lvl1pPr>
            <a:lvl2pPr marL="306034" indent="0" algn="ctr">
              <a:buNone/>
              <a:defRPr sz="1300"/>
            </a:lvl2pPr>
            <a:lvl3pPr marL="612070" indent="0" algn="ctr">
              <a:buNone/>
              <a:defRPr sz="1300"/>
            </a:lvl3pPr>
            <a:lvl4pPr marL="918103" indent="0" algn="ctr">
              <a:buNone/>
              <a:defRPr sz="1100"/>
            </a:lvl4pPr>
            <a:lvl5pPr marL="1224138" indent="0" algn="ctr">
              <a:buNone/>
              <a:defRPr sz="1100"/>
            </a:lvl5pPr>
            <a:lvl6pPr marL="1530172" indent="0" algn="ctr">
              <a:buNone/>
              <a:defRPr sz="1100"/>
            </a:lvl6pPr>
            <a:lvl7pPr marL="1836207" indent="0" algn="ctr">
              <a:buNone/>
              <a:defRPr sz="1100"/>
            </a:lvl7pPr>
            <a:lvl8pPr marL="2142242" indent="0" algn="ctr">
              <a:buNone/>
              <a:defRPr sz="1100"/>
            </a:lvl8pPr>
            <a:lvl9pPr marL="2448276" indent="0" algn="ctr">
              <a:buNone/>
              <a:defRPr sz="1100"/>
            </a:lvl9pPr>
          </a:lstStyle>
          <a:p>
            <a:r>
              <a:rPr lang="en-US" dirty="0"/>
              <a:t>Click to edit Master subtitle style</a:t>
            </a:r>
          </a:p>
        </p:txBody>
      </p:sp>
      <p:cxnSp>
        <p:nvCxnSpPr>
          <p:cNvPr id="9" name="Straight Connector 8"/>
          <p:cNvCxnSpPr/>
          <p:nvPr userDrawn="1"/>
        </p:nvCxnSpPr>
        <p:spPr>
          <a:xfrm>
            <a:off x="4573813" y="1623467"/>
            <a:ext cx="0" cy="383907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75664" y="1636361"/>
            <a:ext cx="48711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M:\GGrpSh\Northamptonshire Health &amp; Care Partnership\Images and Styling\Logos\FINAL NHCP LOGO 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5357" y="113070"/>
            <a:ext cx="1341230"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6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6851780" y="4886231"/>
            <a:ext cx="2133600" cy="273844"/>
          </a:xfrm>
          <a:prstGeom prst="rect">
            <a:avLst/>
          </a:prstGeom>
        </p:spPr>
        <p:txBody>
          <a:bodyPr/>
          <a:lstStyle>
            <a:lvl1pPr algn="r">
              <a:defRPr>
                <a:solidFill>
                  <a:srgbClr val="007771"/>
                </a:solidFill>
              </a:defRPr>
            </a:lvl1pPr>
          </a:lstStyle>
          <a:p>
            <a:fld id="{6CC72DD5-14A2-49B9-A213-0F99922027F3}" type="slidenum">
              <a:rPr lang="en-GB" smtClean="0"/>
              <a:pPr/>
              <a:t>‹#›</a:t>
            </a:fld>
            <a:endParaRPr lang="en-GB" dirty="0"/>
          </a:p>
        </p:txBody>
      </p:sp>
      <p:sp>
        <p:nvSpPr>
          <p:cNvPr id="2" name="Title 1"/>
          <p:cNvSpPr>
            <a:spLocks noGrp="1"/>
          </p:cNvSpPr>
          <p:nvPr>
            <p:ph type="ctrTitle" hasCustomPrompt="1"/>
          </p:nvPr>
        </p:nvSpPr>
        <p:spPr>
          <a:xfrm>
            <a:off x="477373" y="1185278"/>
            <a:ext cx="6766265" cy="1790700"/>
          </a:xfrm>
          <a:ln>
            <a:noFill/>
          </a:ln>
        </p:spPr>
        <p:txBody>
          <a:bodyPr anchor="b">
            <a:normAutofit/>
          </a:bodyPr>
          <a:lstStyle>
            <a:lvl1pPr algn="l">
              <a:defRPr sz="2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373" y="3045034"/>
            <a:ext cx="6766265" cy="1241822"/>
          </a:xfrm>
          <a:ln>
            <a:noFill/>
          </a:ln>
        </p:spPr>
        <p:txBody>
          <a:bodyPr/>
          <a:lstStyle>
            <a:lvl1pPr marL="0" indent="0" algn="l">
              <a:buNone/>
              <a:defRPr sz="1600" b="1">
                <a:solidFill>
                  <a:schemeClr val="bg1"/>
                </a:solidFill>
              </a:defRPr>
            </a:lvl1pPr>
            <a:lvl2pPr marL="306034" indent="0" algn="ctr">
              <a:buNone/>
              <a:defRPr sz="1300"/>
            </a:lvl2pPr>
            <a:lvl3pPr marL="612070" indent="0" algn="ctr">
              <a:buNone/>
              <a:defRPr sz="1300"/>
            </a:lvl3pPr>
            <a:lvl4pPr marL="918103" indent="0" algn="ctr">
              <a:buNone/>
              <a:defRPr sz="1100"/>
            </a:lvl4pPr>
            <a:lvl5pPr marL="1224138" indent="0" algn="ctr">
              <a:buNone/>
              <a:defRPr sz="1100"/>
            </a:lvl5pPr>
            <a:lvl6pPr marL="1530172" indent="0" algn="ctr">
              <a:buNone/>
              <a:defRPr sz="1100"/>
            </a:lvl6pPr>
            <a:lvl7pPr marL="1836207" indent="0" algn="ctr">
              <a:buNone/>
              <a:defRPr sz="1100"/>
            </a:lvl7pPr>
            <a:lvl8pPr marL="2142242" indent="0" algn="ctr">
              <a:buNone/>
              <a:defRPr sz="1100"/>
            </a:lvl8pPr>
            <a:lvl9pPr marL="2448276" indent="0" algn="ctr">
              <a:buNone/>
              <a:defRPr sz="1100"/>
            </a:lvl9pPr>
          </a:lstStyle>
          <a:p>
            <a:r>
              <a:rPr lang="en-US" dirty="0"/>
              <a:t>Click to edit Master subtitle style</a:t>
            </a:r>
          </a:p>
        </p:txBody>
      </p:sp>
      <p:pic>
        <p:nvPicPr>
          <p:cNvPr id="7" name="Picture 2" descr="M:\GGrpSh\Northamptonshire Health &amp; Care Partnership\Images and Styling\Logos\FINAL NHCP LOGO 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5357" y="113070"/>
            <a:ext cx="1341230"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9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6CC72DD5-14A2-49B9-A213-0F99922027F3}" type="slidenum">
              <a:rPr lang="en-GB" smtClean="0"/>
              <a:pPr/>
              <a:t>‹#›</a:t>
            </a:fld>
            <a:endParaRPr lang="en-GB"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9433" y="5054965"/>
            <a:ext cx="12644879" cy="257486"/>
          </a:xfrm>
          <a:prstGeom prst="rect">
            <a:avLst/>
          </a:prstGeom>
        </p:spPr>
      </p:pic>
      <p:pic>
        <p:nvPicPr>
          <p:cNvPr id="5" name="Picture 4" descr="M:\GGrpSh\Northamptonshire Health &amp; Care Partnership\Images and Styling\Graphics\Building Street Scene v211.png"/>
          <p:cNvPicPr/>
          <p:nvPr userDrawn="1"/>
        </p:nvPicPr>
        <p:blipFill rotWithShape="1">
          <a:blip r:embed="rId3" cstate="print">
            <a:extLst>
              <a:ext uri="{28A0092B-C50C-407E-A947-70E740481C1C}">
                <a14:useLocalDpi xmlns:a14="http://schemas.microsoft.com/office/drawing/2010/main" val="0"/>
              </a:ext>
            </a:extLst>
          </a:blip>
          <a:srcRect t="62565" b="3524"/>
          <a:stretch/>
        </p:blipFill>
        <p:spPr bwMode="auto">
          <a:xfrm>
            <a:off x="85972" y="4354889"/>
            <a:ext cx="5040000" cy="792000"/>
          </a:xfrm>
          <a:prstGeom prst="rect">
            <a:avLst/>
          </a:prstGeom>
          <a:noFill/>
          <a:ln>
            <a:noFill/>
          </a:ln>
          <a:extLst>
            <a:ext uri="{53640926-AAD7-44D8-BBD7-CCE9431645EC}">
              <a14:shadowObscured xmlns:a14="http://schemas.microsoft.com/office/drawing/2010/main"/>
            </a:ext>
          </a:extLst>
        </p:spPr>
      </p:pic>
      <p:pic>
        <p:nvPicPr>
          <p:cNvPr id="6" name="Picture 5" descr="M:\GGrpSh\Northamptonshire Health &amp; Care Partnership\Images and Styling\Graphics\Trees.png"/>
          <p:cNvPicPr/>
          <p:nvPr userDrawn="1"/>
        </p:nvPicPr>
        <p:blipFill rotWithShape="1">
          <a:blip r:embed="rId4" cstate="print">
            <a:extLst>
              <a:ext uri="{28A0092B-C50C-407E-A947-70E740481C1C}">
                <a14:useLocalDpi xmlns:a14="http://schemas.microsoft.com/office/drawing/2010/main" val="0"/>
              </a:ext>
            </a:extLst>
          </a:blip>
          <a:srcRect t="18584" b="16814"/>
          <a:stretch/>
        </p:blipFill>
        <p:spPr bwMode="auto">
          <a:xfrm>
            <a:off x="7388184" y="4479111"/>
            <a:ext cx="1080000" cy="64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043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6CC72DD5-14A2-49B9-A213-0F99922027F3}" type="slidenum">
              <a:rPr lang="en-GB" smtClean="0"/>
              <a:pPr/>
              <a:t>‹#›</a:t>
            </a:fld>
            <a:endParaRPr lang="en-GB" dirty="0"/>
          </a:p>
        </p:txBody>
      </p:sp>
      <p:sp>
        <p:nvSpPr>
          <p:cNvPr id="4" name="Rectangle 3"/>
          <p:cNvSpPr/>
          <p:nvPr userDrawn="1"/>
        </p:nvSpPr>
        <p:spPr>
          <a:xfrm>
            <a:off x="-1" y="4963065"/>
            <a:ext cx="9144001"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06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6CC72DD5-14A2-49B9-A213-0F99922027F3}" type="slidenum">
              <a:rPr lang="en-GB" smtClean="0"/>
              <a:pPr/>
              <a:t>‹#›</a:t>
            </a:fld>
            <a:endParaRPr lang="en-GB" dirty="0"/>
          </a:p>
        </p:txBody>
      </p:sp>
    </p:spTree>
    <p:extLst>
      <p:ext uri="{BB962C8B-B14F-4D97-AF65-F5344CB8AC3E}">
        <p14:creationId xmlns:p14="http://schemas.microsoft.com/office/powerpoint/2010/main" val="143552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6CC72DD5-14A2-49B9-A213-0F99922027F3}" type="slidenum">
              <a:rPr lang="en-GB" smtClean="0"/>
              <a:pPr/>
              <a:t>‹#›</a:t>
            </a:fld>
            <a:endParaRPr lang="en-GB" dirty="0"/>
          </a:p>
        </p:txBody>
      </p:sp>
    </p:spTree>
    <p:extLst>
      <p:ext uri="{BB962C8B-B14F-4D97-AF65-F5344CB8AC3E}">
        <p14:creationId xmlns:p14="http://schemas.microsoft.com/office/powerpoint/2010/main" val="99392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605" y="114657"/>
            <a:ext cx="8566901" cy="386310"/>
          </a:xfrm>
          <a:prstGeom prst="rect">
            <a:avLst/>
          </a:prstGeom>
        </p:spPr>
        <p:txBody>
          <a:bodyPr vert="horz" lIns="61206" tIns="30604" rIns="61206" bIns="30604" rtlCol="0" anchor="ctr">
            <a:noAutofit/>
          </a:bodyPr>
          <a:lstStyle/>
          <a:p>
            <a:r>
              <a:rPr lang="en-US" dirty="0"/>
              <a:t>CLICK TO EDIT MASTER TITLE STYLE</a:t>
            </a:r>
          </a:p>
        </p:txBody>
      </p:sp>
      <p:sp>
        <p:nvSpPr>
          <p:cNvPr id="3" name="Text Placeholder 2"/>
          <p:cNvSpPr>
            <a:spLocks noGrp="1"/>
          </p:cNvSpPr>
          <p:nvPr>
            <p:ph type="body" idx="1"/>
          </p:nvPr>
        </p:nvSpPr>
        <p:spPr>
          <a:xfrm>
            <a:off x="265606" y="703385"/>
            <a:ext cx="8632734" cy="4101980"/>
          </a:xfrm>
          <a:prstGeom prst="rect">
            <a:avLst/>
          </a:prstGeom>
        </p:spPr>
        <p:txBody>
          <a:bodyPr vert="horz" lIns="61206" tIns="30604" rIns="61206" bIns="3060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762131" y="4744878"/>
            <a:ext cx="2133600" cy="273844"/>
          </a:xfrm>
          <a:prstGeom prst="rect">
            <a:avLst/>
          </a:prstGeom>
        </p:spPr>
        <p:txBody>
          <a:bodyPr lIns="81609" tIns="40805" rIns="81609" bIns="40805"/>
          <a:lstStyle>
            <a:lvl1pPr algn="r">
              <a:defRPr>
                <a:solidFill>
                  <a:schemeClr val="bg1"/>
                </a:solidFill>
              </a:defRPr>
            </a:lvl1pPr>
          </a:lstStyle>
          <a:p>
            <a:fld id="{6CC72DD5-14A2-49B9-A213-0F99922027F3}" type="slidenum">
              <a:rPr lang="en-GB" smtClean="0"/>
              <a:pPr/>
              <a:t>‹#›</a:t>
            </a:fld>
            <a:endParaRPr lang="en-GB" dirty="0"/>
          </a:p>
        </p:txBody>
      </p:sp>
      <p:pic>
        <p:nvPicPr>
          <p:cNvPr id="22" name="Picture 21" descr="M:\GGrpSh\Northamptonshire Health &amp; Care Partnership\Images and Styling\Logos\FINAL NHCP LOGO BLACK.png"/>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557219" y="114657"/>
            <a:ext cx="1341120" cy="323850"/>
          </a:xfrm>
          <a:prstGeom prst="rect">
            <a:avLst/>
          </a:prstGeom>
          <a:noFill/>
          <a:ln>
            <a:noFill/>
          </a:ln>
        </p:spPr>
      </p:pic>
    </p:spTree>
    <p:extLst>
      <p:ext uri="{BB962C8B-B14F-4D97-AF65-F5344CB8AC3E}">
        <p14:creationId xmlns:p14="http://schemas.microsoft.com/office/powerpoint/2010/main" val="15813404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71" r:id="rId4"/>
    <p:sldLayoutId id="2147483672" r:id="rId5"/>
    <p:sldLayoutId id="2147483667" r:id="rId6"/>
    <p:sldLayoutId id="2147483668" r:id="rId7"/>
    <p:sldLayoutId id="2147483673" r:id="rId8"/>
    <p:sldLayoutId id="2147483669" r:id="rId9"/>
    <p:sldLayoutId id="2147483650" r:id="rId10"/>
    <p:sldLayoutId id="2147483663" r:id="rId11"/>
    <p:sldLayoutId id="2147483666" r:id="rId12"/>
    <p:sldLayoutId id="2147483664" r:id="rId13"/>
    <p:sldLayoutId id="2147483665" r:id="rId14"/>
    <p:sldLayoutId id="2147483674" r:id="rId15"/>
  </p:sldLayoutIdLst>
  <p:hf hdr="0" ftr="0" dt="0"/>
  <p:txStyles>
    <p:titleStyle>
      <a:lvl1pPr algn="l" defTabSz="612070" rtl="0" eaLnBrk="1" latinLnBrk="0" hangingPunct="1">
        <a:lnSpc>
          <a:spcPct val="90000"/>
        </a:lnSpc>
        <a:spcBef>
          <a:spcPct val="0"/>
        </a:spcBef>
        <a:buNone/>
        <a:defRPr sz="2000" kern="1200">
          <a:solidFill>
            <a:srgbClr val="007771"/>
          </a:solidFill>
          <a:latin typeface="Arial" charset="0"/>
          <a:ea typeface="Arial" charset="0"/>
          <a:cs typeface="Arial" charset="0"/>
        </a:defRPr>
      </a:lvl1pPr>
    </p:titleStyle>
    <p:bodyStyle>
      <a:lvl1pPr marL="153017" indent="-153017" algn="l" defTabSz="612070" rtl="0" eaLnBrk="1" latinLnBrk="0" hangingPunct="1">
        <a:lnSpc>
          <a:spcPct val="90000"/>
        </a:lnSpc>
        <a:spcBef>
          <a:spcPts val="670"/>
        </a:spcBef>
        <a:buClr>
          <a:srgbClr val="007771"/>
        </a:buClr>
        <a:buFont typeface="Arial"/>
        <a:buChar char="•"/>
        <a:defRPr sz="1800" kern="1200">
          <a:solidFill>
            <a:schemeClr val="tx1"/>
          </a:solidFill>
          <a:latin typeface="Arial" charset="0"/>
          <a:ea typeface="Arial" charset="0"/>
          <a:cs typeface="Arial" charset="0"/>
        </a:defRPr>
      </a:lvl1pPr>
      <a:lvl2pPr marL="459052" indent="-153017" algn="l" defTabSz="612070" rtl="0" eaLnBrk="1" latinLnBrk="0" hangingPunct="1">
        <a:lnSpc>
          <a:spcPct val="90000"/>
        </a:lnSpc>
        <a:spcBef>
          <a:spcPts val="335"/>
        </a:spcBef>
        <a:buClr>
          <a:srgbClr val="007771"/>
        </a:buClr>
        <a:buFont typeface="Arial"/>
        <a:buChar char="•"/>
        <a:defRPr sz="1600" kern="1200">
          <a:solidFill>
            <a:schemeClr val="tx1"/>
          </a:solidFill>
          <a:latin typeface="Arial" charset="0"/>
          <a:ea typeface="Arial" charset="0"/>
          <a:cs typeface="Arial" charset="0"/>
        </a:defRPr>
      </a:lvl2pPr>
      <a:lvl3pPr marL="765086" indent="-153017" algn="l" defTabSz="612070" rtl="0" eaLnBrk="1" latinLnBrk="0" hangingPunct="1">
        <a:lnSpc>
          <a:spcPct val="90000"/>
        </a:lnSpc>
        <a:spcBef>
          <a:spcPts val="335"/>
        </a:spcBef>
        <a:buClr>
          <a:srgbClr val="007771"/>
        </a:buClr>
        <a:buFont typeface="Arial"/>
        <a:buChar char="•"/>
        <a:defRPr sz="1300" kern="1200">
          <a:solidFill>
            <a:schemeClr val="tx1"/>
          </a:solidFill>
          <a:latin typeface="Arial" charset="0"/>
          <a:ea typeface="Arial" charset="0"/>
          <a:cs typeface="Arial" charset="0"/>
        </a:defRPr>
      </a:lvl3pPr>
      <a:lvl4pPr marL="1071120" indent="-153017" algn="l" defTabSz="612070" rtl="0" eaLnBrk="1" latinLnBrk="0" hangingPunct="1">
        <a:lnSpc>
          <a:spcPct val="90000"/>
        </a:lnSpc>
        <a:spcBef>
          <a:spcPts val="335"/>
        </a:spcBef>
        <a:buClr>
          <a:srgbClr val="007771"/>
        </a:buClr>
        <a:buFont typeface="Arial"/>
        <a:buChar char="•"/>
        <a:defRPr sz="1300" kern="1200">
          <a:solidFill>
            <a:schemeClr val="tx1"/>
          </a:solidFill>
          <a:latin typeface="Arial" charset="0"/>
          <a:ea typeface="Arial" charset="0"/>
          <a:cs typeface="Arial" charset="0"/>
        </a:defRPr>
      </a:lvl4pPr>
      <a:lvl5pPr marL="1377155" indent="-153017" algn="l" defTabSz="612070" rtl="0" eaLnBrk="1" latinLnBrk="0" hangingPunct="1">
        <a:lnSpc>
          <a:spcPct val="90000"/>
        </a:lnSpc>
        <a:spcBef>
          <a:spcPts val="335"/>
        </a:spcBef>
        <a:buClr>
          <a:srgbClr val="007771"/>
        </a:buClr>
        <a:buFont typeface="Arial"/>
        <a:buChar char="•"/>
        <a:defRPr sz="1300" kern="1200">
          <a:solidFill>
            <a:schemeClr val="tx1"/>
          </a:solidFill>
          <a:latin typeface="Arial" charset="0"/>
          <a:ea typeface="Arial" charset="0"/>
          <a:cs typeface="Arial" charset="0"/>
        </a:defRPr>
      </a:lvl5pPr>
      <a:lvl6pPr marL="1683189" indent="-153017" algn="l" defTabSz="612070" rtl="0" eaLnBrk="1" latinLnBrk="0" hangingPunct="1">
        <a:lnSpc>
          <a:spcPct val="90000"/>
        </a:lnSpc>
        <a:spcBef>
          <a:spcPts val="335"/>
        </a:spcBef>
        <a:buFont typeface="Arial"/>
        <a:buChar char="•"/>
        <a:defRPr sz="1300" kern="1200">
          <a:solidFill>
            <a:schemeClr val="tx1"/>
          </a:solidFill>
          <a:latin typeface="+mn-lt"/>
          <a:ea typeface="+mn-ea"/>
          <a:cs typeface="+mn-cs"/>
        </a:defRPr>
      </a:lvl6pPr>
      <a:lvl7pPr marL="1989224" indent="-153017" algn="l" defTabSz="612070" rtl="0" eaLnBrk="1" latinLnBrk="0" hangingPunct="1">
        <a:lnSpc>
          <a:spcPct val="90000"/>
        </a:lnSpc>
        <a:spcBef>
          <a:spcPts val="335"/>
        </a:spcBef>
        <a:buFont typeface="Arial"/>
        <a:buChar char="•"/>
        <a:defRPr sz="1300" kern="1200">
          <a:solidFill>
            <a:schemeClr val="tx1"/>
          </a:solidFill>
          <a:latin typeface="+mn-lt"/>
          <a:ea typeface="+mn-ea"/>
          <a:cs typeface="+mn-cs"/>
        </a:defRPr>
      </a:lvl7pPr>
      <a:lvl8pPr marL="2295259" indent="-153017" algn="l" defTabSz="612070" rtl="0" eaLnBrk="1" latinLnBrk="0" hangingPunct="1">
        <a:lnSpc>
          <a:spcPct val="90000"/>
        </a:lnSpc>
        <a:spcBef>
          <a:spcPts val="335"/>
        </a:spcBef>
        <a:buFont typeface="Arial"/>
        <a:buChar char="•"/>
        <a:defRPr sz="1300" kern="1200">
          <a:solidFill>
            <a:schemeClr val="tx1"/>
          </a:solidFill>
          <a:latin typeface="+mn-lt"/>
          <a:ea typeface="+mn-ea"/>
          <a:cs typeface="+mn-cs"/>
        </a:defRPr>
      </a:lvl8pPr>
      <a:lvl9pPr marL="2601293" indent="-153017" algn="l" defTabSz="612070" rtl="0" eaLnBrk="1" latinLnBrk="0" hangingPunct="1">
        <a:lnSpc>
          <a:spcPct val="90000"/>
        </a:lnSpc>
        <a:spcBef>
          <a:spcPts val="335"/>
        </a:spcBef>
        <a:buFont typeface="Arial"/>
        <a:buChar char="•"/>
        <a:defRPr sz="1300" kern="1200">
          <a:solidFill>
            <a:schemeClr val="tx1"/>
          </a:solidFill>
          <a:latin typeface="+mn-lt"/>
          <a:ea typeface="+mn-ea"/>
          <a:cs typeface="+mn-cs"/>
        </a:defRPr>
      </a:lvl9pPr>
    </p:bodyStyle>
    <p:other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663" userDrawn="1">
          <p15:clr>
            <a:srgbClr val="F26B43"/>
          </p15:clr>
        </p15:guide>
        <p15:guide id="3" orient="horz" userDrawn="1">
          <p15:clr>
            <a:srgbClr val="F26B43"/>
          </p15:clr>
        </p15:guide>
        <p15:guide id="4" pos="72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12004" y="640434"/>
            <a:ext cx="7919996" cy="403957"/>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612004" y="1316182"/>
            <a:ext cx="7919996" cy="308355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171998" y="4690254"/>
            <a:ext cx="360000" cy="103874"/>
          </a:xfrm>
          <a:prstGeom prst="rect">
            <a:avLst/>
          </a:prstGeom>
        </p:spPr>
        <p:txBody>
          <a:bodyPr vert="horz" lIns="0" tIns="0" rIns="0" bIns="0" rtlCol="0" anchor="ctr">
            <a:spAutoFit/>
          </a:bodyPr>
          <a:lstStyle>
            <a:lvl1pPr algn="r">
              <a:defRPr sz="675" b="1">
                <a:solidFill>
                  <a:srgbClr val="FFFFFF"/>
                </a:solidFill>
              </a:defRPr>
            </a:lvl1pPr>
          </a:lstStyle>
          <a:p>
            <a:fld id="{9133D5B8-6419-7E4E-B490-0DDAD13A1115}" type="slidenum">
              <a:rPr lang="en-US" smtClean="0"/>
              <a:pPr/>
              <a:t>‹#›</a:t>
            </a:fld>
            <a:endParaRPr lang="en-US" dirty="0"/>
          </a:p>
        </p:txBody>
      </p:sp>
      <p:pic>
        <p:nvPicPr>
          <p:cNvPr id="13" name="Picture 12"/>
          <p:cNvPicPr>
            <a:picLocks noChangeAspect="1"/>
          </p:cNvPicPr>
          <p:nvPr/>
        </p:nvPicPr>
        <p:blipFill>
          <a:blip r:embed="rId9"/>
          <a:srcRect/>
          <a:stretch/>
        </p:blipFill>
        <p:spPr>
          <a:xfrm>
            <a:off x="631293" y="4647688"/>
            <a:ext cx="158143" cy="189000"/>
          </a:xfrm>
          <a:prstGeom prst="rect">
            <a:avLst/>
          </a:prstGeom>
        </p:spPr>
      </p:pic>
      <p:sp>
        <p:nvSpPr>
          <p:cNvPr id="14" name="Footer Placeholder 3"/>
          <p:cNvSpPr txBox="1">
            <a:spLocks/>
          </p:cNvSpPr>
          <p:nvPr/>
        </p:nvSpPr>
        <p:spPr>
          <a:xfrm>
            <a:off x="953656" y="4690254"/>
            <a:ext cx="3420000" cy="103875"/>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dirty="0">
                <a:solidFill>
                  <a:srgbClr val="FFFFFF"/>
                </a:solidFill>
              </a:rPr>
              <a:t>HFMA identifier</a:t>
            </a:r>
          </a:p>
        </p:txBody>
      </p:sp>
      <p:cxnSp>
        <p:nvCxnSpPr>
          <p:cNvPr id="15" name="Straight Connector 14"/>
          <p:cNvCxnSpPr/>
          <p:nvPr/>
        </p:nvCxnSpPr>
        <p:spPr>
          <a:xfrm>
            <a:off x="612004" y="4496954"/>
            <a:ext cx="7919996"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2771998" y="4690254"/>
            <a:ext cx="5400000" cy="103874"/>
          </a:xfrm>
          <a:prstGeom prst="rect">
            <a:avLst/>
          </a:prstGeom>
        </p:spPr>
        <p:txBody>
          <a:bodyPr vert="horz" lIns="0" tIns="0" rIns="0" bIns="0" rtlCol="0" anchor="t" anchorCtr="0">
            <a:spAutoFit/>
          </a:bodyPr>
          <a:lstStyle>
            <a:lvl1pPr algn="r">
              <a:defRPr sz="675">
                <a:solidFill>
                  <a:srgbClr val="FFFFFF"/>
                </a:solidFill>
              </a:defRPr>
            </a:lvl1pPr>
          </a:lstStyle>
          <a:p>
            <a:r>
              <a:rPr lang="en-US" dirty="0"/>
              <a:t>Subtitle to go here</a:t>
            </a:r>
          </a:p>
        </p:txBody>
      </p:sp>
    </p:spTree>
    <p:extLst>
      <p:ext uri="{BB962C8B-B14F-4D97-AF65-F5344CB8AC3E}">
        <p14:creationId xmlns:p14="http://schemas.microsoft.com/office/powerpoint/2010/main" val="20558882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dt="0"/>
  <p:txStyles>
    <p:titleStyle>
      <a:lvl1pPr algn="l" defTabSz="342900" rtl="0" eaLnBrk="1" latinLnBrk="0" hangingPunct="1">
        <a:spcBef>
          <a:spcPct val="0"/>
        </a:spcBef>
        <a:buNone/>
        <a:defRPr sz="2625" b="1" i="0" kern="1200">
          <a:solidFill>
            <a:schemeClr val="bg1"/>
          </a:solidFill>
          <a:latin typeface="+mj-lt"/>
          <a:ea typeface="+mj-ea"/>
          <a:cs typeface="+mj-cs"/>
        </a:defRPr>
      </a:lvl1pPr>
    </p:titleStyle>
    <p:bodyStyle>
      <a:lvl1pPr marL="202500" indent="-197100" algn="l" defTabSz="342900" rtl="0" eaLnBrk="1" latinLnBrk="0" hangingPunct="1">
        <a:spcBef>
          <a:spcPts val="225"/>
        </a:spcBef>
        <a:spcAft>
          <a:spcPts val="450"/>
        </a:spcAft>
        <a:buClr>
          <a:schemeClr val="bg1"/>
        </a:buClr>
        <a:buSzPct val="150000"/>
        <a:buFont typeface="Arial" panose="020B0604020202020204" pitchFamily="34" charset="0"/>
        <a:buChar char="•"/>
        <a:defRPr sz="1050" kern="1200">
          <a:solidFill>
            <a:schemeClr val="bg1"/>
          </a:solidFill>
          <a:latin typeface="+mn-lt"/>
          <a:ea typeface="+mn-ea"/>
          <a:cs typeface="+mn-cs"/>
        </a:defRPr>
      </a:lvl1pPr>
      <a:lvl2pPr marL="378000" indent="-162000" algn="l" defTabSz="342900" rtl="0" eaLnBrk="1" latinLnBrk="0" hangingPunct="1">
        <a:spcBef>
          <a:spcPts val="225"/>
        </a:spcBef>
        <a:spcAft>
          <a:spcPts val="450"/>
        </a:spcAft>
        <a:buClr>
          <a:schemeClr val="bg1"/>
        </a:buClr>
        <a:buSzPct val="120000"/>
        <a:buFont typeface="Arial"/>
        <a:buChar char="•"/>
        <a:defRPr sz="1050" kern="1200">
          <a:solidFill>
            <a:schemeClr val="bg1"/>
          </a:solidFill>
          <a:latin typeface="+mn-lt"/>
          <a:ea typeface="+mn-ea"/>
          <a:cs typeface="+mn-cs"/>
        </a:defRPr>
      </a:lvl2pPr>
      <a:lvl3pPr marL="540000" indent="-162000" algn="l" defTabSz="342900" rtl="0" eaLnBrk="1" latinLnBrk="0" hangingPunct="1">
        <a:spcBef>
          <a:spcPts val="225"/>
        </a:spcBef>
        <a:spcAft>
          <a:spcPts val="450"/>
        </a:spcAft>
        <a:buSzPct val="120000"/>
        <a:buFont typeface="Arial"/>
        <a:buChar char="•"/>
        <a:defRPr sz="1050" kern="1200">
          <a:solidFill>
            <a:schemeClr val="bg1"/>
          </a:solidFill>
          <a:latin typeface="+mn-lt"/>
          <a:ea typeface="+mn-ea"/>
          <a:cs typeface="+mn-cs"/>
        </a:defRPr>
      </a:lvl3pPr>
      <a:lvl4pPr marL="702000" indent="-162000" algn="l" defTabSz="342900" rtl="0" eaLnBrk="1" latinLnBrk="0" hangingPunct="1">
        <a:spcBef>
          <a:spcPts val="225"/>
        </a:spcBef>
        <a:spcAft>
          <a:spcPts val="450"/>
        </a:spcAft>
        <a:buSzPct val="120000"/>
        <a:buFont typeface="Arial"/>
        <a:buChar char="•"/>
        <a:defRPr sz="1050" kern="1200">
          <a:solidFill>
            <a:schemeClr val="bg1"/>
          </a:solidFill>
          <a:latin typeface="+mn-lt"/>
          <a:ea typeface="+mn-ea"/>
          <a:cs typeface="+mn-cs"/>
        </a:defRPr>
      </a:lvl4pPr>
      <a:lvl5pPr marL="864000" indent="-162000" algn="l" defTabSz="342900" rtl="0" eaLnBrk="1" latinLnBrk="0" hangingPunct="1">
        <a:spcBef>
          <a:spcPts val="225"/>
        </a:spcBef>
        <a:spcAft>
          <a:spcPts val="450"/>
        </a:spcAft>
        <a:buSzPct val="120000"/>
        <a:buFont typeface="Arial"/>
        <a:buChar char="•"/>
        <a:defRPr sz="105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2.xml"/><Relationship Id="rId7" Type="http://schemas.openxmlformats.org/officeDocument/2006/relationships/image" Target="../media/image4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hdphoto" Target="../media/hdphoto1.wdp"/><Relationship Id="rId5" Type="http://schemas.openxmlformats.org/officeDocument/2006/relationships/diagramColors" Target="../diagrams/colors2.xml"/><Relationship Id="rId10" Type="http://schemas.openxmlformats.org/officeDocument/2006/relationships/image" Target="../media/image20.png"/><Relationship Id="rId4" Type="http://schemas.openxmlformats.org/officeDocument/2006/relationships/diagramQuickStyle" Target="../diagrams/quickStyle2.xml"/><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microsoft.com/office/2007/relationships/hdphoto" Target="../media/hdphoto5.wdp"/><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18" Type="http://schemas.openxmlformats.org/officeDocument/2006/relationships/image" Target="../media/image67.png"/><Relationship Id="rId26" Type="http://schemas.openxmlformats.org/officeDocument/2006/relationships/image" Target="../media/image73.png"/><Relationship Id="rId3" Type="http://schemas.microsoft.com/office/2007/relationships/hdphoto" Target="../media/hdphoto6.wdp"/><Relationship Id="rId21" Type="http://schemas.openxmlformats.org/officeDocument/2006/relationships/image" Target="../media/image70.png"/><Relationship Id="rId7" Type="http://schemas.openxmlformats.org/officeDocument/2006/relationships/image" Target="../media/image60.png"/><Relationship Id="rId12" Type="http://schemas.microsoft.com/office/2007/relationships/hdphoto" Target="../media/hdphoto9.wdp"/><Relationship Id="rId17" Type="http://schemas.microsoft.com/office/2007/relationships/hdphoto" Target="../media/hdphoto11.wdp"/><Relationship Id="rId25" Type="http://schemas.openxmlformats.org/officeDocument/2006/relationships/image" Target="../media/image72.png"/><Relationship Id="rId2" Type="http://schemas.openxmlformats.org/officeDocument/2006/relationships/image" Target="../media/image57.png"/><Relationship Id="rId16" Type="http://schemas.openxmlformats.org/officeDocument/2006/relationships/image" Target="../media/image66.png"/><Relationship Id="rId20"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3.png"/><Relationship Id="rId24" Type="http://schemas.openxmlformats.org/officeDocument/2006/relationships/image" Target="../media/image71.png"/><Relationship Id="rId5" Type="http://schemas.microsoft.com/office/2007/relationships/hdphoto" Target="../media/hdphoto7.wdp"/><Relationship Id="rId15" Type="http://schemas.openxmlformats.org/officeDocument/2006/relationships/image" Target="../media/image65.png"/><Relationship Id="rId23" Type="http://schemas.openxmlformats.org/officeDocument/2006/relationships/image" Target="../media/image44.png"/><Relationship Id="rId28" Type="http://schemas.openxmlformats.org/officeDocument/2006/relationships/image" Target="../media/image75.png"/><Relationship Id="rId10" Type="http://schemas.microsoft.com/office/2007/relationships/hdphoto" Target="../media/hdphoto8.wdp"/><Relationship Id="rId19"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62.png"/><Relationship Id="rId14" Type="http://schemas.microsoft.com/office/2007/relationships/hdphoto" Target="../media/hdphoto10.wdp"/><Relationship Id="rId22" Type="http://schemas.microsoft.com/office/2007/relationships/hdphoto" Target="../media/hdphoto12.wdp"/><Relationship Id="rId27"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image" Target="../media/image76.png"/><Relationship Id="rId1" Type="http://schemas.openxmlformats.org/officeDocument/2006/relationships/slideLayout" Target="../slideLayouts/slideLayout15.xml"/><Relationship Id="rId6" Type="http://schemas.openxmlformats.org/officeDocument/2006/relationships/image" Target="../media/image80.png"/><Relationship Id="rId11" Type="http://schemas.microsoft.com/office/2007/relationships/hdphoto" Target="../media/hdphoto13.wdp"/><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4.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5B3302AC-8422-4A6A-BD55-D291BEB9CCD0}"/>
              </a:ext>
            </a:extLst>
          </p:cNvPr>
          <p:cNvPicPr>
            <a:picLocks noGrp="1" noChangeAspect="1"/>
          </p:cNvPicPr>
          <p:nvPr>
            <p:ph type="pic" sz="quarter" idx="11"/>
          </p:nvPr>
        </p:nvPicPr>
        <p:blipFill rotWithShape="1">
          <a:blip r:embed="rId2"/>
          <a:srcRect b="15860"/>
          <a:stretch/>
        </p:blipFill>
        <p:spPr>
          <a:xfrm>
            <a:off x="5206632" y="2510552"/>
            <a:ext cx="3130246" cy="2633794"/>
          </a:xfrm>
        </p:spPr>
      </p:pic>
      <p:sp>
        <p:nvSpPr>
          <p:cNvPr id="10" name="Title 9">
            <a:extLst>
              <a:ext uri="{FF2B5EF4-FFF2-40B4-BE49-F238E27FC236}">
                <a16:creationId xmlns:a16="http://schemas.microsoft.com/office/drawing/2014/main" id="{5D67E88C-5267-4CDB-A4D5-AC902833D6AD}"/>
              </a:ext>
            </a:extLst>
          </p:cNvPr>
          <p:cNvSpPr>
            <a:spLocks noGrp="1"/>
          </p:cNvSpPr>
          <p:nvPr>
            <p:ph type="ctrTitle"/>
          </p:nvPr>
        </p:nvSpPr>
        <p:spPr>
          <a:xfrm>
            <a:off x="973002" y="1688862"/>
            <a:ext cx="4346942" cy="1107996"/>
          </a:xfrm>
        </p:spPr>
        <p:txBody>
          <a:bodyPr/>
          <a:lstStyle/>
          <a:p>
            <a:r>
              <a:rPr lang="en-GB" sz="2400" dirty="0"/>
              <a:t>ICS stories: the mental health provider collaborative in Northamptonshire ICS</a:t>
            </a:r>
          </a:p>
        </p:txBody>
      </p:sp>
      <p:sp>
        <p:nvSpPr>
          <p:cNvPr id="11" name="Subtitle 10">
            <a:extLst>
              <a:ext uri="{FF2B5EF4-FFF2-40B4-BE49-F238E27FC236}">
                <a16:creationId xmlns:a16="http://schemas.microsoft.com/office/drawing/2014/main" id="{2DE4B81C-2607-43DE-925D-B7C7F7AFBFAE}"/>
              </a:ext>
            </a:extLst>
          </p:cNvPr>
          <p:cNvSpPr>
            <a:spLocks noGrp="1"/>
          </p:cNvSpPr>
          <p:nvPr>
            <p:ph type="subTitle" idx="1"/>
          </p:nvPr>
        </p:nvSpPr>
        <p:spPr>
          <a:xfrm>
            <a:off x="977902" y="3071337"/>
            <a:ext cx="3962159" cy="276999"/>
          </a:xfrm>
        </p:spPr>
        <p:txBody>
          <a:bodyPr/>
          <a:lstStyle/>
          <a:p>
            <a:r>
              <a:rPr lang="en-GB" sz="1800" dirty="0"/>
              <a:t>17 June 2022 at 13:30</a:t>
            </a:r>
          </a:p>
        </p:txBody>
      </p:sp>
      <p:sp>
        <p:nvSpPr>
          <p:cNvPr id="12" name="Text Placeholder 11">
            <a:extLst>
              <a:ext uri="{FF2B5EF4-FFF2-40B4-BE49-F238E27FC236}">
                <a16:creationId xmlns:a16="http://schemas.microsoft.com/office/drawing/2014/main" id="{CD74AB03-4E99-4262-A087-559081DD8F2F}"/>
              </a:ext>
            </a:extLst>
          </p:cNvPr>
          <p:cNvSpPr>
            <a:spLocks noGrp="1"/>
          </p:cNvSpPr>
          <p:nvPr>
            <p:ph type="body" sz="quarter" idx="10"/>
          </p:nvPr>
        </p:nvSpPr>
        <p:spPr>
          <a:xfrm>
            <a:off x="977901" y="3810000"/>
            <a:ext cx="3068638" cy="369332"/>
          </a:xfrm>
        </p:spPr>
        <p:txBody>
          <a:bodyPr/>
          <a:lstStyle/>
          <a:p>
            <a:r>
              <a:rPr lang="en-GB" sz="1200" dirty="0">
                <a:latin typeface="Arial" panose="020B0604020202020204" pitchFamily="34" charset="0"/>
                <a:ea typeface="SimSun" panose="02010600030101010101" pitchFamily="2" charset="-122"/>
                <a:cs typeface="Times New Roman" panose="02020603050405020304" pitchFamily="18" charset="0"/>
              </a:rPr>
              <a:t>Speakers: Paul Sheldon, Morgan Price and Anne Rackham</a:t>
            </a:r>
          </a:p>
        </p:txBody>
      </p:sp>
    </p:spTree>
    <p:extLst>
      <p:ext uri="{BB962C8B-B14F-4D97-AF65-F5344CB8AC3E}">
        <p14:creationId xmlns:p14="http://schemas.microsoft.com/office/powerpoint/2010/main" val="49559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60723" y="114306"/>
            <a:ext cx="6708487" cy="598213"/>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MHLDA Collaborative Programme</a:t>
            </a:r>
          </a:p>
          <a:p>
            <a:r>
              <a:rPr lang="en-US" sz="1600" b="1" dirty="0">
                <a:solidFill>
                  <a:schemeClr val="accent2"/>
                </a:solidFill>
                <a:latin typeface="Arial" panose="020B0604020202020204" pitchFamily="34" charset="0"/>
                <a:cs typeface="Arial" panose="020B0604020202020204" pitchFamily="34" charset="0"/>
              </a:rPr>
              <a:t>Who is our Collaborative, and what do they do?</a:t>
            </a:r>
          </a:p>
        </p:txBody>
      </p:sp>
      <p:graphicFrame>
        <p:nvGraphicFramePr>
          <p:cNvPr id="2" name="Diagram 1"/>
          <p:cNvGraphicFramePr/>
          <p:nvPr/>
        </p:nvGraphicFramePr>
        <p:xfrm>
          <a:off x="2349909" y="712519"/>
          <a:ext cx="4750800" cy="4045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372" y="922086"/>
            <a:ext cx="1042449" cy="16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50199" y1="12374" x2="50199" y2="12374"/>
                      </a14:backgroundRemoval>
                    </a14:imgEffect>
                  </a14:imgLayer>
                </a14:imgProps>
              </a:ext>
              <a:ext uri="{28A0092B-C50C-407E-A947-70E740481C1C}">
                <a14:useLocalDpi xmlns:a14="http://schemas.microsoft.com/office/drawing/2010/main" val="0"/>
              </a:ext>
            </a:extLst>
          </a:blip>
          <a:srcRect/>
          <a:stretch>
            <a:fillRect/>
          </a:stretch>
        </p:blipFill>
        <p:spPr bwMode="auto">
          <a:xfrm>
            <a:off x="7473404" y="2909739"/>
            <a:ext cx="1042449" cy="16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10">
            <a:duotone>
              <a:prstClr val="black"/>
              <a:srgbClr val="871F82">
                <a:tint val="45000"/>
                <a:satMod val="400000"/>
              </a:srgbClr>
            </a:duotone>
            <a:extLst>
              <a:ext uri="{BEBA8EAE-BF5A-486C-A8C5-ECC9F3942E4B}">
                <a14:imgProps xmlns:a14="http://schemas.microsoft.com/office/drawing/2010/main">
                  <a14:imgLayer r:embed="rId11">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8093817" y="1496620"/>
            <a:ext cx="1050183" cy="165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71028" y="1621421"/>
            <a:ext cx="1083952"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accent5"/>
                </a:solidFill>
                <a:latin typeface="Arial" panose="020B0604020202020204" pitchFamily="34" charset="0"/>
                <a:cs typeface="Arial" panose="020B0604020202020204" pitchFamily="34" charset="0"/>
              </a:rPr>
              <a:t>Checking facts and challenging assumptions</a:t>
            </a:r>
          </a:p>
          <a:p>
            <a:pPr algn="ctr"/>
            <a:r>
              <a:rPr lang="en-GB" sz="800" b="1" dirty="0">
                <a:solidFill>
                  <a:schemeClr val="accent5"/>
                </a:solidFill>
                <a:latin typeface="Arial" panose="020B0604020202020204" pitchFamily="34" charset="0"/>
                <a:cs typeface="Arial" panose="020B0604020202020204" pitchFamily="34" charset="0"/>
              </a:rPr>
              <a:t>as critical </a:t>
            </a:r>
          </a:p>
          <a:p>
            <a:pPr algn="ctr"/>
            <a:r>
              <a:rPr lang="en-GB" sz="800" b="1" dirty="0">
                <a:solidFill>
                  <a:schemeClr val="accent5"/>
                </a:solidFill>
                <a:latin typeface="Arial" panose="020B0604020202020204" pitchFamily="34" charset="0"/>
                <a:cs typeface="Arial" panose="020B0604020202020204" pitchFamily="34" charset="0"/>
              </a:rPr>
              <a:t>friends</a:t>
            </a:r>
            <a:endParaRPr lang="en-GB" sz="800" dirty="0">
              <a:solidFill>
                <a:schemeClr val="accent5"/>
              </a:solidFill>
              <a:latin typeface="Arial" panose="020B0604020202020204" pitchFamily="34" charset="0"/>
              <a:cs typeface="Arial" panose="020B0604020202020204" pitchFamily="34" charset="0"/>
            </a:endParaRPr>
          </a:p>
        </p:txBody>
      </p:sp>
      <p:sp>
        <p:nvSpPr>
          <p:cNvPr id="8" name="Rectangle 7"/>
          <p:cNvSpPr/>
          <p:nvPr/>
        </p:nvSpPr>
        <p:spPr>
          <a:xfrm>
            <a:off x="8076932" y="2166444"/>
            <a:ext cx="1083952"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Co-designing new, integrated pathways</a:t>
            </a:r>
            <a:endParaRPr lang="en-GB" sz="8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7287654" y="3573491"/>
            <a:ext cx="1413947"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accent1"/>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7408596" y="598781"/>
            <a:ext cx="4408" cy="323305"/>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94627" y="598781"/>
            <a:ext cx="0" cy="249381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0"/>
          </p:cNvCxnSpPr>
          <p:nvPr/>
        </p:nvCxnSpPr>
        <p:spPr>
          <a:xfrm>
            <a:off x="8618907" y="598781"/>
            <a:ext cx="2" cy="8978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541" y="2860555"/>
            <a:ext cx="1042449" cy="16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10">
            <a:duotone>
              <a:prstClr val="black"/>
              <a:srgbClr val="871F82">
                <a:tint val="45000"/>
                <a:satMod val="400000"/>
              </a:srgbClr>
            </a:duotone>
            <a:extLst>
              <a:ext uri="{BEBA8EAE-BF5A-486C-A8C5-ECC9F3942E4B}">
                <a14:imgProps xmlns:a14="http://schemas.microsoft.com/office/drawing/2010/main">
                  <a14:imgLayer r:embed="rId11">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218498" y="1500908"/>
            <a:ext cx="1050183" cy="165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50199" y1="12374" x2="50199" y2="12374"/>
                      </a14:backgroundRemoval>
                    </a14:imgEffect>
                  </a14:imgLayer>
                </a14:imgProps>
              </a:ext>
              <a:ext uri="{28A0092B-C50C-407E-A947-70E740481C1C}">
                <a14:useLocalDpi xmlns:a14="http://schemas.microsoft.com/office/drawing/2010/main" val="0"/>
              </a:ext>
            </a:extLst>
          </a:blip>
          <a:srcRect/>
          <a:stretch>
            <a:fillRect/>
          </a:stretch>
        </p:blipFill>
        <p:spPr bwMode="auto">
          <a:xfrm>
            <a:off x="1527824" y="984744"/>
            <a:ext cx="1042449" cy="164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a:off x="2053456" y="712519"/>
            <a:ext cx="0" cy="43387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3589" y="712519"/>
            <a:ext cx="2" cy="9457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91765" y="712518"/>
            <a:ext cx="0" cy="2341523"/>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507072" y="1658272"/>
            <a:ext cx="1083952"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7976"/>
                </a:solidFill>
                <a:latin typeface="Arial" panose="020B0604020202020204" pitchFamily="34" charset="0"/>
                <a:cs typeface="Arial" panose="020B0604020202020204" pitchFamily="34" charset="0"/>
              </a:rPr>
              <a:t>Giving each partner and sector a clear and equal voice</a:t>
            </a:r>
            <a:endParaRPr lang="en-GB" sz="800" dirty="0">
              <a:solidFill>
                <a:srgbClr val="007976"/>
              </a:solidFill>
              <a:latin typeface="Arial" panose="020B0604020202020204" pitchFamily="34" charset="0"/>
              <a:cs typeface="Arial" panose="020B0604020202020204" pitchFamily="34" charset="0"/>
            </a:endParaRPr>
          </a:p>
        </p:txBody>
      </p:sp>
      <p:sp>
        <p:nvSpPr>
          <p:cNvPr id="29" name="Rectangle 28"/>
          <p:cNvSpPr/>
          <p:nvPr/>
        </p:nvSpPr>
        <p:spPr>
          <a:xfrm>
            <a:off x="684790" y="3519555"/>
            <a:ext cx="1413947"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accent5"/>
                </a:solidFill>
                <a:latin typeface="Arial" panose="020B0604020202020204" pitchFamily="34" charset="0"/>
                <a:cs typeface="Arial" panose="020B0604020202020204" pitchFamily="34" charset="0"/>
              </a:rPr>
              <a:t>Combining </a:t>
            </a:r>
          </a:p>
          <a:p>
            <a:pPr algn="ctr"/>
            <a:r>
              <a:rPr lang="en-GB" sz="800" b="1" dirty="0">
                <a:solidFill>
                  <a:schemeClr val="accent5"/>
                </a:solidFill>
                <a:latin typeface="Arial" panose="020B0604020202020204" pitchFamily="34" charset="0"/>
                <a:cs typeface="Arial" panose="020B0604020202020204" pitchFamily="34" charset="0"/>
              </a:rPr>
              <a:t>data sets, </a:t>
            </a:r>
          </a:p>
          <a:p>
            <a:pPr algn="ctr"/>
            <a:r>
              <a:rPr lang="en-GB" sz="800" b="1" dirty="0">
                <a:solidFill>
                  <a:schemeClr val="accent5"/>
                </a:solidFill>
                <a:latin typeface="Arial" panose="020B0604020202020204" pitchFamily="34" charset="0"/>
                <a:cs typeface="Arial" panose="020B0604020202020204" pitchFamily="34" charset="0"/>
              </a:rPr>
              <a:t>and sharing </a:t>
            </a:r>
          </a:p>
          <a:p>
            <a:pPr algn="ctr"/>
            <a:r>
              <a:rPr lang="en-GB" sz="800" b="1" dirty="0">
                <a:solidFill>
                  <a:schemeClr val="accent5"/>
                </a:solidFill>
                <a:latin typeface="Arial" panose="020B0604020202020204" pitchFamily="34" charset="0"/>
                <a:cs typeface="Arial" panose="020B0604020202020204" pitchFamily="34" charset="0"/>
              </a:rPr>
              <a:t>intelligence for </a:t>
            </a:r>
          </a:p>
          <a:p>
            <a:pPr algn="ctr"/>
            <a:r>
              <a:rPr lang="en-GB" sz="800" b="1" dirty="0">
                <a:solidFill>
                  <a:schemeClr val="accent5"/>
                </a:solidFill>
                <a:latin typeface="Arial" panose="020B0604020202020204" pitchFamily="34" charset="0"/>
                <a:cs typeface="Arial" panose="020B0604020202020204" pitchFamily="34" charset="0"/>
              </a:rPr>
              <a:t>strategic system planning</a:t>
            </a:r>
          </a:p>
        </p:txBody>
      </p:sp>
      <p:sp>
        <p:nvSpPr>
          <p:cNvPr id="30" name="Rectangle 29"/>
          <p:cNvSpPr/>
          <p:nvPr/>
        </p:nvSpPr>
        <p:spPr>
          <a:xfrm>
            <a:off x="201615" y="2167621"/>
            <a:ext cx="1083952"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Generating </a:t>
            </a:r>
          </a:p>
          <a:p>
            <a:pPr algn="ctr"/>
            <a:r>
              <a:rPr lang="en-GB" sz="800" b="1" dirty="0">
                <a:solidFill>
                  <a:schemeClr val="tx1"/>
                </a:solidFill>
                <a:latin typeface="Arial" panose="020B0604020202020204" pitchFamily="34" charset="0"/>
                <a:cs typeface="Arial" panose="020B0604020202020204" pitchFamily="34" charset="0"/>
              </a:rPr>
              <a:t>new ideas, approaches and solutions using the spectrum of system </a:t>
            </a:r>
          </a:p>
          <a:p>
            <a:pPr algn="ctr"/>
            <a:r>
              <a:rPr lang="en-GB" sz="800" b="1" dirty="0">
                <a:solidFill>
                  <a:schemeClr val="tx1"/>
                </a:solidFill>
                <a:latin typeface="Arial" panose="020B0604020202020204" pitchFamily="34" charset="0"/>
                <a:cs typeface="Arial" panose="020B0604020202020204" pitchFamily="34" charset="0"/>
              </a:rPr>
              <a:t>resources</a:t>
            </a:r>
            <a:endParaRPr lang="en-GB" sz="800" dirty="0">
              <a:solidFill>
                <a:schemeClr val="tx1"/>
              </a:solidFill>
              <a:latin typeface="Arial" panose="020B0604020202020204" pitchFamily="34" charset="0"/>
              <a:cs typeface="Arial" panose="020B0604020202020204" pitchFamily="34" charset="0"/>
            </a:endParaRPr>
          </a:p>
        </p:txBody>
      </p:sp>
      <p:sp>
        <p:nvSpPr>
          <p:cNvPr id="31" name="Rectangle 30"/>
          <p:cNvSpPr/>
          <p:nvPr/>
        </p:nvSpPr>
        <p:spPr>
          <a:xfrm>
            <a:off x="7287653" y="3573491"/>
            <a:ext cx="1413947"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accent1"/>
                </a:solidFill>
                <a:latin typeface="Arial" panose="020B0604020202020204" pitchFamily="34" charset="0"/>
                <a:cs typeface="Arial" panose="020B0604020202020204" pitchFamily="34" charset="0"/>
              </a:rPr>
              <a:t>Combining </a:t>
            </a:r>
          </a:p>
          <a:p>
            <a:pPr algn="ctr"/>
            <a:r>
              <a:rPr lang="en-GB" sz="800" b="1" dirty="0">
                <a:solidFill>
                  <a:schemeClr val="accent1"/>
                </a:solidFill>
                <a:latin typeface="Arial" panose="020B0604020202020204" pitchFamily="34" charset="0"/>
                <a:cs typeface="Arial" panose="020B0604020202020204" pitchFamily="34" charset="0"/>
              </a:rPr>
              <a:t>resources to </a:t>
            </a:r>
          </a:p>
          <a:p>
            <a:pPr algn="ctr"/>
            <a:r>
              <a:rPr lang="en-GB" sz="800" b="1" dirty="0">
                <a:solidFill>
                  <a:schemeClr val="accent1"/>
                </a:solidFill>
                <a:latin typeface="Arial" panose="020B0604020202020204" pitchFamily="34" charset="0"/>
                <a:cs typeface="Arial" panose="020B0604020202020204" pitchFamily="34" charset="0"/>
              </a:rPr>
              <a:t>eliminate </a:t>
            </a:r>
          </a:p>
          <a:p>
            <a:pPr algn="ctr"/>
            <a:r>
              <a:rPr lang="en-GB" sz="800" b="1" dirty="0">
                <a:solidFill>
                  <a:schemeClr val="accent1"/>
                </a:solidFill>
                <a:latin typeface="Arial" panose="020B0604020202020204" pitchFamily="34" charset="0"/>
                <a:cs typeface="Arial" panose="020B0604020202020204" pitchFamily="34" charset="0"/>
              </a:rPr>
              <a:t>duplication </a:t>
            </a:r>
          </a:p>
          <a:p>
            <a:pPr algn="ctr"/>
            <a:r>
              <a:rPr lang="en-GB" sz="800" b="1" dirty="0">
                <a:solidFill>
                  <a:schemeClr val="accent1"/>
                </a:solidFill>
                <a:latin typeface="Arial" panose="020B0604020202020204" pitchFamily="34" charset="0"/>
                <a:cs typeface="Arial" panose="020B0604020202020204" pitchFamily="34" charset="0"/>
              </a:rPr>
              <a:t>and gaps</a:t>
            </a:r>
          </a:p>
        </p:txBody>
      </p:sp>
    </p:spTree>
    <p:extLst>
      <p:ext uri="{BB962C8B-B14F-4D97-AF65-F5344CB8AC3E}">
        <p14:creationId xmlns:p14="http://schemas.microsoft.com/office/powerpoint/2010/main" val="42282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0723" y="114307"/>
            <a:ext cx="6708487" cy="544774"/>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MHLDA Collaborative Programme</a:t>
            </a:r>
          </a:p>
          <a:p>
            <a:r>
              <a:rPr lang="en-US" sz="1600" b="1" dirty="0">
                <a:solidFill>
                  <a:srgbClr val="8CC1B7"/>
                </a:solidFill>
                <a:latin typeface="Arial" panose="020B0604020202020204" pitchFamily="34" charset="0"/>
                <a:cs typeface="Arial" panose="020B0604020202020204" pitchFamily="34" charset="0"/>
              </a:rPr>
              <a:t>How is the programme structured?</a:t>
            </a:r>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0" y="659081"/>
            <a:ext cx="8495377" cy="431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83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6891535" y="4700836"/>
            <a:ext cx="2133600" cy="273844"/>
          </a:xfrm>
          <a:prstGeom prst="rect">
            <a:avLst/>
          </a:prstGeom>
        </p:spPr>
        <p:txBody>
          <a:bodyPr/>
          <a:lst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a:lstStyle>
          <a:p>
            <a:pPr algn="r"/>
            <a:fld id="{6CC72DD5-14A2-49B9-A213-0F99922027F3}" type="slidenum">
              <a:rPr lang="en-GB" b="1" smtClean="0">
                <a:solidFill>
                  <a:schemeClr val="accent1"/>
                </a:solidFill>
                <a:latin typeface="Arial" panose="020B0604020202020204" pitchFamily="34" charset="0"/>
                <a:cs typeface="Arial" panose="020B0604020202020204" pitchFamily="34" charset="0"/>
              </a:rPr>
              <a:pPr algn="r"/>
              <a:t>12</a:t>
            </a:fld>
            <a:endParaRPr lang="en-GB" b="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6613585" y="1035170"/>
            <a:ext cx="2311879" cy="292388"/>
          </a:xfrm>
          <a:prstGeom prst="rect">
            <a:avLst/>
          </a:prstGeom>
          <a:noFill/>
        </p:spPr>
        <p:txBody>
          <a:bodyPr wrap="square" rtlCol="0">
            <a:spAutoFit/>
          </a:bodyPr>
          <a:lstStyle/>
          <a:p>
            <a:endParaRPr lang="en-GB" dirty="0"/>
          </a:p>
        </p:txBody>
      </p:sp>
      <p:sp>
        <p:nvSpPr>
          <p:cNvPr id="10" name="Title 1"/>
          <p:cNvSpPr txBox="1">
            <a:spLocks/>
          </p:cNvSpPr>
          <p:nvPr/>
        </p:nvSpPr>
        <p:spPr>
          <a:xfrm>
            <a:off x="96951" y="104845"/>
            <a:ext cx="6261996" cy="464813"/>
          </a:xfrm>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latin typeface="Arial" panose="020B0604020202020204" pitchFamily="34" charset="0"/>
                <a:cs typeface="Arial" panose="020B0604020202020204" pitchFamily="34" charset="0"/>
              </a:rPr>
              <a:t>Mental Health Collaborative – Northamptonshire</a:t>
            </a:r>
          </a:p>
          <a:p>
            <a:r>
              <a:rPr lang="en-US" sz="1600" b="1" dirty="0">
                <a:solidFill>
                  <a:srgbClr val="8CC1B7"/>
                </a:solidFill>
                <a:latin typeface="Arial" panose="020B0604020202020204" pitchFamily="34" charset="0"/>
                <a:cs typeface="Arial" panose="020B0604020202020204" pitchFamily="34" charset="0"/>
              </a:rPr>
              <a:t>How is the programme governed?</a:t>
            </a:r>
            <a:endParaRPr lang="en-US" sz="1800" b="1" dirty="0">
              <a:solidFill>
                <a:srgbClr val="8CC1B7"/>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9" y="1023295"/>
            <a:ext cx="8863936" cy="378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49038" y="738823"/>
            <a:ext cx="1240972" cy="1092607"/>
          </a:xfrm>
          <a:prstGeom prst="rect">
            <a:avLst/>
          </a:prstGeom>
          <a:noFill/>
        </p:spPr>
        <p:txBody>
          <a:bodyPr wrap="square" rtlCol="0">
            <a:spAutoFit/>
          </a:bodyPr>
          <a:lstStyle/>
          <a:p>
            <a:r>
              <a:rPr lang="en-GB" b="1" dirty="0">
                <a:solidFill>
                  <a:srgbClr val="007771"/>
                </a:solidFill>
              </a:rPr>
              <a:t>“Less about Boards and Forums. More about Culture &amp; Ethos” </a:t>
            </a:r>
          </a:p>
        </p:txBody>
      </p:sp>
      <p:sp>
        <p:nvSpPr>
          <p:cNvPr id="4" name="Rounded Rectangular Callout 3"/>
          <p:cNvSpPr/>
          <p:nvPr/>
        </p:nvSpPr>
        <p:spPr>
          <a:xfrm>
            <a:off x="7137256" y="667609"/>
            <a:ext cx="1140032" cy="1235033"/>
          </a:xfrm>
          <a:prstGeom prst="wedgeRoundRectCallout">
            <a:avLst/>
          </a:prstGeom>
          <a:noFill/>
          <a:ln w="28575">
            <a:solidFill>
              <a:srgbClr val="8CC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50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0723" y="114306"/>
            <a:ext cx="6708487" cy="598213"/>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MHLDA Collaborative Programme</a:t>
            </a:r>
          </a:p>
          <a:p>
            <a:r>
              <a:rPr lang="en-US" sz="1600" b="1" dirty="0">
                <a:solidFill>
                  <a:srgbClr val="8CC1B7"/>
                </a:solidFill>
                <a:latin typeface="Arial" panose="020B0604020202020204" pitchFamily="34" charset="0"/>
                <a:cs typeface="Arial" panose="020B0604020202020204" pitchFamily="34" charset="0"/>
              </a:rPr>
              <a:t>Integrated Working between Programmes</a:t>
            </a:r>
          </a:p>
        </p:txBody>
      </p:sp>
      <p:pic>
        <p:nvPicPr>
          <p:cNvPr id="1030" name="Picture 6"/>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40" y="1913710"/>
            <a:ext cx="984818" cy="107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142" y="1421404"/>
            <a:ext cx="441613" cy="47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940" y="1428306"/>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6"/>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1897" y="1419887"/>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hord 5"/>
          <p:cNvSpPr/>
          <p:nvPr/>
        </p:nvSpPr>
        <p:spPr>
          <a:xfrm rot="5400000">
            <a:off x="2882734" y="3552097"/>
            <a:ext cx="528451" cy="1054151"/>
          </a:xfrm>
          <a:prstGeom prst="chord">
            <a:avLst>
              <a:gd name="adj1" fmla="val 4745848"/>
              <a:gd name="adj2" fmla="val 1682956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6"/>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1758" y="1421404"/>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6"/>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0967" y="1419887"/>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6"/>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4994" y="1421404"/>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572" y="1419887"/>
            <a:ext cx="421106" cy="4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31" y="2191956"/>
            <a:ext cx="952238" cy="79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Arrow Connector 62"/>
          <p:cNvCxnSpPr/>
          <p:nvPr/>
        </p:nvCxnSpPr>
        <p:spPr>
          <a:xfrm>
            <a:off x="5662450" y="1904998"/>
            <a:ext cx="0" cy="256504"/>
          </a:xfrm>
          <a:prstGeom prst="straightConnector1">
            <a:avLst/>
          </a:prstGeom>
          <a:ln w="19050">
            <a:solidFill>
              <a:srgbClr val="007976"/>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28428" y="1939482"/>
            <a:ext cx="0" cy="18753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300330" y="1913710"/>
            <a:ext cx="0" cy="187536"/>
          </a:xfrm>
          <a:prstGeom prst="line">
            <a:avLst/>
          </a:prstGeom>
          <a:ln w="19050">
            <a:solidFill>
              <a:srgbClr val="871F8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028428" y="2116378"/>
            <a:ext cx="281686" cy="1886"/>
          </a:xfrm>
          <a:prstGeom prst="straightConnector1">
            <a:avLst/>
          </a:prstGeom>
          <a:ln w="1905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041806" y="2116378"/>
            <a:ext cx="257110" cy="1886"/>
          </a:xfrm>
          <a:prstGeom prst="straightConnector1">
            <a:avLst/>
          </a:prstGeom>
          <a:ln w="19050">
            <a:solidFill>
              <a:srgbClr val="871F8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7941520" y="1909651"/>
            <a:ext cx="0" cy="298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152073" y="1650411"/>
            <a:ext cx="24292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6" idx="1"/>
            <a:endCxn id="90" idx="3"/>
          </p:cNvCxnSpPr>
          <p:nvPr/>
        </p:nvCxnSpPr>
        <p:spPr>
          <a:xfrm flipH="1">
            <a:off x="7532678" y="1650411"/>
            <a:ext cx="19828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10466" y="3358919"/>
            <a:ext cx="1050966" cy="1107996"/>
          </a:xfrm>
          <a:prstGeom prst="rect">
            <a:avLst/>
          </a:prstGeom>
          <a:noFill/>
        </p:spPr>
        <p:txBody>
          <a:bodyPr wrap="square" rtlCol="0">
            <a:spAutoFit/>
          </a:bodyPr>
          <a:lstStyle/>
          <a:p>
            <a:pPr algn="ctr"/>
            <a:r>
              <a:rPr lang="en-GB" sz="1100" dirty="0"/>
              <a:t>Programme recognises a cross-cutting theme with another programme</a:t>
            </a:r>
          </a:p>
        </p:txBody>
      </p:sp>
      <p:sp>
        <p:nvSpPr>
          <p:cNvPr id="107" name="TextBox 106"/>
          <p:cNvSpPr txBox="1"/>
          <p:nvPr/>
        </p:nvSpPr>
        <p:spPr>
          <a:xfrm>
            <a:off x="2468807" y="3274280"/>
            <a:ext cx="1822863" cy="1277273"/>
          </a:xfrm>
          <a:prstGeom prst="rect">
            <a:avLst/>
          </a:prstGeom>
          <a:noFill/>
        </p:spPr>
        <p:txBody>
          <a:bodyPr wrap="square" rtlCol="0">
            <a:spAutoFit/>
          </a:bodyPr>
          <a:lstStyle/>
          <a:p>
            <a:pPr algn="ctr"/>
            <a:r>
              <a:rPr lang="en-GB" sz="1100" dirty="0"/>
              <a:t>SRO-to-SRO discussion confirms a Programme Owner.</a:t>
            </a:r>
          </a:p>
          <a:p>
            <a:pPr algn="ctr"/>
            <a:r>
              <a:rPr lang="en-GB" sz="1100" dirty="0"/>
              <a:t>Agreement over:</a:t>
            </a:r>
          </a:p>
          <a:p>
            <a:pPr marL="171450" indent="-171450" algn="ctr">
              <a:buFont typeface="Arial" panose="020B0604020202020204" pitchFamily="34" charset="0"/>
              <a:buChar char="•"/>
            </a:pPr>
            <a:r>
              <a:rPr lang="en-GB" sz="1100" dirty="0"/>
              <a:t>Affected pathways</a:t>
            </a:r>
            <a:endParaRPr lang="en-GB" sz="1100" b="1" u="sng" dirty="0"/>
          </a:p>
          <a:p>
            <a:pPr marL="171450" indent="-171450" algn="ctr">
              <a:buFont typeface="Arial" panose="020B0604020202020204" pitchFamily="34" charset="0"/>
              <a:buChar char="•"/>
            </a:pPr>
            <a:r>
              <a:rPr lang="en-GB" sz="1100" dirty="0"/>
              <a:t>Oversight arrangements</a:t>
            </a:r>
          </a:p>
          <a:p>
            <a:pPr marL="171450" indent="-171450" algn="ctr">
              <a:buFont typeface="Arial" panose="020B0604020202020204" pitchFamily="34" charset="0"/>
              <a:buChar char="•"/>
            </a:pPr>
            <a:r>
              <a:rPr lang="en-GB" sz="1100" dirty="0"/>
              <a:t>Working Group members </a:t>
            </a:r>
          </a:p>
        </p:txBody>
      </p:sp>
      <p:pic>
        <p:nvPicPr>
          <p:cNvPr id="1033" name="Picture 9"/>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5815" y="2267185"/>
            <a:ext cx="651517" cy="64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 name="TextBox 110"/>
          <p:cNvSpPr txBox="1"/>
          <p:nvPr/>
        </p:nvSpPr>
        <p:spPr>
          <a:xfrm>
            <a:off x="4873035" y="3274280"/>
            <a:ext cx="1578831" cy="1107996"/>
          </a:xfrm>
          <a:prstGeom prst="rect">
            <a:avLst/>
          </a:prstGeom>
          <a:noFill/>
        </p:spPr>
        <p:txBody>
          <a:bodyPr wrap="square" rtlCol="0">
            <a:spAutoFit/>
          </a:bodyPr>
          <a:lstStyle/>
          <a:p>
            <a:pPr algn="ctr"/>
            <a:r>
              <a:rPr lang="en-GB" sz="1100" dirty="0"/>
              <a:t>Owner Programme/Pillar convenes Working Group (with cross-programme members if required). </a:t>
            </a:r>
          </a:p>
        </p:txBody>
      </p:sp>
      <p:sp>
        <p:nvSpPr>
          <p:cNvPr id="112" name="TextBox 111"/>
          <p:cNvSpPr txBox="1"/>
          <p:nvPr/>
        </p:nvSpPr>
        <p:spPr>
          <a:xfrm>
            <a:off x="7182157" y="3274280"/>
            <a:ext cx="1578831" cy="1277273"/>
          </a:xfrm>
          <a:prstGeom prst="rect">
            <a:avLst/>
          </a:prstGeom>
          <a:noFill/>
        </p:spPr>
        <p:txBody>
          <a:bodyPr wrap="square" rtlCol="0">
            <a:spAutoFit/>
          </a:bodyPr>
          <a:lstStyle/>
          <a:p>
            <a:pPr algn="ctr"/>
            <a:r>
              <a:rPr lang="en-GB" sz="1100" dirty="0"/>
              <a:t>Working Group reports to Pillar/ Programme.</a:t>
            </a:r>
          </a:p>
          <a:p>
            <a:pPr algn="ctr"/>
            <a:r>
              <a:rPr lang="en-GB" sz="1100" dirty="0"/>
              <a:t>Pillar/Programme provides updates/assurance to related programme via agreed arrangements. </a:t>
            </a:r>
          </a:p>
        </p:txBody>
      </p:sp>
      <p:sp>
        <p:nvSpPr>
          <p:cNvPr id="77" name="TextBox 76"/>
          <p:cNvSpPr txBox="1"/>
          <p:nvPr/>
        </p:nvSpPr>
        <p:spPr>
          <a:xfrm>
            <a:off x="915142" y="961901"/>
            <a:ext cx="441613" cy="292388"/>
          </a:xfrm>
          <a:prstGeom prst="rect">
            <a:avLst/>
          </a:prstGeom>
          <a:noFill/>
        </p:spPr>
        <p:txBody>
          <a:bodyPr wrap="square" rtlCol="0">
            <a:spAutoFit/>
          </a:bodyPr>
          <a:lstStyle/>
          <a:p>
            <a:pPr algn="ctr"/>
            <a:r>
              <a:rPr lang="en-GB" b="1" dirty="0">
                <a:solidFill>
                  <a:srgbClr val="007976"/>
                </a:solidFill>
              </a:rPr>
              <a:t>1.</a:t>
            </a:r>
          </a:p>
        </p:txBody>
      </p:sp>
      <p:sp>
        <p:nvSpPr>
          <p:cNvPr id="113" name="TextBox 112"/>
          <p:cNvSpPr txBox="1"/>
          <p:nvPr/>
        </p:nvSpPr>
        <p:spPr>
          <a:xfrm>
            <a:off x="3159431" y="974313"/>
            <a:ext cx="441613" cy="292388"/>
          </a:xfrm>
          <a:prstGeom prst="rect">
            <a:avLst/>
          </a:prstGeom>
          <a:noFill/>
        </p:spPr>
        <p:txBody>
          <a:bodyPr wrap="square" rtlCol="0">
            <a:spAutoFit/>
          </a:bodyPr>
          <a:lstStyle/>
          <a:p>
            <a:pPr algn="ctr"/>
            <a:r>
              <a:rPr lang="en-GB" b="1" dirty="0">
                <a:solidFill>
                  <a:srgbClr val="007976"/>
                </a:solidFill>
              </a:rPr>
              <a:t>2.</a:t>
            </a:r>
          </a:p>
        </p:txBody>
      </p:sp>
      <p:sp>
        <p:nvSpPr>
          <p:cNvPr id="115" name="TextBox 114"/>
          <p:cNvSpPr txBox="1"/>
          <p:nvPr/>
        </p:nvSpPr>
        <p:spPr>
          <a:xfrm>
            <a:off x="5441643" y="974313"/>
            <a:ext cx="441613" cy="292388"/>
          </a:xfrm>
          <a:prstGeom prst="rect">
            <a:avLst/>
          </a:prstGeom>
          <a:noFill/>
        </p:spPr>
        <p:txBody>
          <a:bodyPr wrap="square" rtlCol="0">
            <a:spAutoFit/>
          </a:bodyPr>
          <a:lstStyle/>
          <a:p>
            <a:pPr algn="ctr"/>
            <a:r>
              <a:rPr lang="en-GB" b="1" dirty="0">
                <a:solidFill>
                  <a:srgbClr val="007976"/>
                </a:solidFill>
              </a:rPr>
              <a:t>3.</a:t>
            </a:r>
          </a:p>
        </p:txBody>
      </p:sp>
      <p:sp>
        <p:nvSpPr>
          <p:cNvPr id="117" name="TextBox 116"/>
          <p:cNvSpPr txBox="1"/>
          <p:nvPr/>
        </p:nvSpPr>
        <p:spPr>
          <a:xfrm>
            <a:off x="7750767" y="961894"/>
            <a:ext cx="441613" cy="292388"/>
          </a:xfrm>
          <a:prstGeom prst="rect">
            <a:avLst/>
          </a:prstGeom>
          <a:noFill/>
        </p:spPr>
        <p:txBody>
          <a:bodyPr wrap="square" rtlCol="0">
            <a:spAutoFit/>
          </a:bodyPr>
          <a:lstStyle/>
          <a:p>
            <a:pPr algn="ctr"/>
            <a:r>
              <a:rPr lang="en-GB" b="1" dirty="0">
                <a:solidFill>
                  <a:srgbClr val="007976"/>
                </a:solidFill>
              </a:rPr>
              <a:t>4.</a:t>
            </a:r>
          </a:p>
        </p:txBody>
      </p:sp>
      <p:sp>
        <p:nvSpPr>
          <p:cNvPr id="122" name="Rounded Rectangle 121"/>
          <p:cNvSpPr/>
          <p:nvPr/>
        </p:nvSpPr>
        <p:spPr>
          <a:xfrm>
            <a:off x="6982979" y="974312"/>
            <a:ext cx="1977190" cy="3823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ounded Rectangle 122"/>
          <p:cNvSpPr/>
          <p:nvPr/>
        </p:nvSpPr>
        <p:spPr>
          <a:xfrm>
            <a:off x="4673856" y="974313"/>
            <a:ext cx="1977190" cy="3823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ounded Rectangle 123"/>
          <p:cNvSpPr/>
          <p:nvPr/>
        </p:nvSpPr>
        <p:spPr>
          <a:xfrm>
            <a:off x="2391644" y="974311"/>
            <a:ext cx="1977190" cy="3823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ounded Rectangle 124"/>
          <p:cNvSpPr/>
          <p:nvPr/>
        </p:nvSpPr>
        <p:spPr>
          <a:xfrm>
            <a:off x="163809" y="961894"/>
            <a:ext cx="1977190" cy="3823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7" name="Picture 4" descr="Free Person Silhouette Clip Art with No Background - ClipartKey"/>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32889" y1="18304" x2="32889" y2="18304"/>
                        <a14:foregroundMark x1="67556" y1="78125" x2="67556" y2="78125"/>
                        <a14:foregroundMark x1="29778" y1="75893" x2="29778" y2="75893"/>
                      </a14:backgroundRemoval>
                    </a14:imgEffect>
                  </a14:imgLayer>
                </a14:imgProps>
              </a:ext>
              <a:ext uri="{28A0092B-C50C-407E-A947-70E740481C1C}">
                <a14:useLocalDpi xmlns:a14="http://schemas.microsoft.com/office/drawing/2010/main" val="0"/>
              </a:ext>
            </a:extLst>
          </a:blip>
          <a:srcRect/>
          <a:stretch>
            <a:fillRect/>
          </a:stretch>
        </p:blipFill>
        <p:spPr bwMode="auto">
          <a:xfrm>
            <a:off x="3755592" y="1405331"/>
            <a:ext cx="473914" cy="47180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Free Person Silhouette Clip Art with No Background - ClipartKey"/>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32889" y1="18304" x2="32889" y2="18304"/>
                        <a14:foregroundMark x1="67556" y1="78125" x2="67556" y2="78125"/>
                        <a14:foregroundMark x1="29778" y1="75893" x2="29778" y2="75893"/>
                      </a14:backgroundRemoval>
                    </a14:imgEffect>
                  </a14:imgLayer>
                </a14:imgProps>
              </a:ext>
              <a:ext uri="{28A0092B-C50C-407E-A947-70E740481C1C}">
                <a14:useLocalDpi xmlns:a14="http://schemas.microsoft.com/office/drawing/2010/main" val="0"/>
              </a:ext>
            </a:extLst>
          </a:blip>
          <a:srcRect/>
          <a:stretch>
            <a:fillRect/>
          </a:stretch>
        </p:blipFill>
        <p:spPr bwMode="auto">
          <a:xfrm>
            <a:off x="3146959" y="1405331"/>
            <a:ext cx="473914" cy="47180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Free Person Silhouette Clip Art with No Background - ClipartKey"/>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32889" y1="18304" x2="32889" y2="18304"/>
                        <a14:foregroundMark x1="67556" y1="78125" x2="67556" y2="78125"/>
                        <a14:foregroundMark x1="29778" y1="75893" x2="29778" y2="75893"/>
                      </a14:backgroundRemoval>
                    </a14:imgEffect>
                  </a14:imgLayer>
                </a14:imgProps>
              </a:ext>
              <a:ext uri="{28A0092B-C50C-407E-A947-70E740481C1C}">
                <a14:useLocalDpi xmlns:a14="http://schemas.microsoft.com/office/drawing/2010/main" val="0"/>
              </a:ext>
            </a:extLst>
          </a:blip>
          <a:srcRect/>
          <a:stretch>
            <a:fillRect/>
          </a:stretch>
        </p:blipFill>
        <p:spPr bwMode="auto">
          <a:xfrm>
            <a:off x="2557151" y="1395238"/>
            <a:ext cx="473914" cy="4718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773" y="2116378"/>
            <a:ext cx="1004285" cy="84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05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2102" y1="2285" x2="2102" y2="2285"/>
                        <a14:backgroundMark x1="1576" y1="3691" x2="1576" y2="3691"/>
                        <a14:backgroundMark x1="701" y1="4745" x2="701" y2="4745"/>
                        <a14:backgroundMark x1="2977" y1="2109" x2="2977" y2="2109"/>
                        <a14:backgroundMark x1="3853" y1="1054" x2="3853" y2="1054"/>
                        <a14:backgroundMark x1="3853" y1="703" x2="3853" y2="703"/>
                        <a14:backgroundMark x1="4203" y1="351" x2="4203" y2="351"/>
                        <a14:backgroundMark x1="3327" y1="1230" x2="3327" y2="1230"/>
                        <a14:backgroundMark x1="3327" y1="1582" x2="3327" y2="1582"/>
                        <a14:backgroundMark x1="175" y1="5272" x2="175" y2="5272"/>
                      </a14:backgroundRemoval>
                    </a14:imgEffect>
                  </a14:imgLayer>
                </a14:imgProps>
              </a:ext>
              <a:ext uri="{28A0092B-C50C-407E-A947-70E740481C1C}">
                <a14:useLocalDpi xmlns:a14="http://schemas.microsoft.com/office/drawing/2010/main" val="0"/>
              </a:ext>
            </a:extLst>
          </a:blip>
          <a:srcRect/>
          <a:stretch>
            <a:fillRect/>
          </a:stretch>
        </p:blipFill>
        <p:spPr bwMode="auto">
          <a:xfrm>
            <a:off x="150700" y="686625"/>
            <a:ext cx="3831337" cy="381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445" y1="20690" x2="47445" y2="20690"/>
                        <a14:foregroundMark x1="36496" y1="19828" x2="36496" y2="19828"/>
                        <a14:foregroundMark x1="37226" y1="35345" x2="37226" y2="35345"/>
                        <a14:foregroundMark x1="30657" y1="33621" x2="30657" y2="33621"/>
                        <a14:foregroundMark x1="43066" y1="31897" x2="43066" y2="31897"/>
                        <a14:foregroundMark x1="43796" y1="38793" x2="43796" y2="38793"/>
                        <a14:foregroundMark x1="54015" y1="37069" x2="54015" y2="37069"/>
                        <a14:foregroundMark x1="54745" y1="38793" x2="54015" y2="43966"/>
                        <a14:foregroundMark x1="54015" y1="49138" x2="54015" y2="49138"/>
                        <a14:foregroundMark x1="54015" y1="51724" x2="54015" y2="51724"/>
                        <a14:foregroundMark x1="45255" y1="56897" x2="45255" y2="56897"/>
                        <a14:foregroundMark x1="44526" y1="55172" x2="44526" y2="55172"/>
                        <a14:foregroundMark x1="44526" y1="53448" x2="44526" y2="53448"/>
                        <a14:foregroundMark x1="44526" y1="51724" x2="39416" y2="50862"/>
                        <a14:foregroundMark x1="35036" y1="50000" x2="35036" y2="50000"/>
                        <a14:foregroundMark x1="35766" y1="45690" x2="35766" y2="45690"/>
                        <a14:foregroundMark x1="36496" y1="44828" x2="36496" y2="44828"/>
                        <a14:foregroundMark x1="22628" y1="63793" x2="22628" y2="63793"/>
                        <a14:foregroundMark x1="23358" y1="60345" x2="23358" y2="60345"/>
                        <a14:foregroundMark x1="20438" y1="60345" x2="20438" y2="60345"/>
                        <a14:foregroundMark x1="16058" y1="60345" x2="16058" y2="60345"/>
                        <a14:foregroundMark x1="11679" y1="61207" x2="11679" y2="61207"/>
                        <a14:foregroundMark x1="5839" y1="60345" x2="5839" y2="60345"/>
                        <a14:foregroundMark x1="9489" y1="62931" x2="9489" y2="62931"/>
                        <a14:foregroundMark x1="13869" y1="70690" x2="13869" y2="70690"/>
                        <a14:foregroundMark x1="18248" y1="68966" x2="18248" y2="68966"/>
                        <a14:foregroundMark x1="19708" y1="75862" x2="19708" y2="75862"/>
                        <a14:foregroundMark x1="20438" y1="80172" x2="20438" y2="80172"/>
                        <a14:foregroundMark x1="21898" y1="80172" x2="21898" y2="80172"/>
                        <a14:foregroundMark x1="23358" y1="81034" x2="23358" y2="81034"/>
                        <a14:foregroundMark x1="23358" y1="81034" x2="23358" y2="81034"/>
                        <a14:foregroundMark x1="24088" y1="81897" x2="24088" y2="81897"/>
                        <a14:foregroundMark x1="21168" y1="74138" x2="21168" y2="74138"/>
                        <a14:foregroundMark x1="21168" y1="73276" x2="21168" y2="73276"/>
                        <a14:foregroundMark x1="21898" y1="71552" x2="21898" y2="71552"/>
                        <a14:foregroundMark x1="22628" y1="69828" x2="22628" y2="69828"/>
                        <a14:foregroundMark x1="21168" y1="70690" x2="18248" y2="75862"/>
                        <a14:foregroundMark x1="16058" y1="77586" x2="16058" y2="77586"/>
                        <a14:foregroundMark x1="14599" y1="77586" x2="14599" y2="77586"/>
                        <a14:foregroundMark x1="11679" y1="74138" x2="11679" y2="74138"/>
                        <a14:foregroundMark x1="11679" y1="74138" x2="11679" y2="74138"/>
                        <a14:foregroundMark x1="10219" y1="73276" x2="10219" y2="73276"/>
                        <a14:foregroundMark x1="8759" y1="73276" x2="8759" y2="73276"/>
                        <a14:foregroundMark x1="6569" y1="72414" x2="6569" y2="72414"/>
                        <a14:foregroundMark x1="6569" y1="72414" x2="6569" y2="72414"/>
                        <a14:foregroundMark x1="4380" y1="68966" x2="4380" y2="68966"/>
                        <a14:foregroundMark x1="4380" y1="68966" x2="4380" y2="68966"/>
                        <a14:foregroundMark x1="4380" y1="68966" x2="4380" y2="68966"/>
                        <a14:foregroundMark x1="3650" y1="64655" x2="3650" y2="64655"/>
                        <a14:foregroundMark x1="2920" y1="75862" x2="2920" y2="75862"/>
                        <a14:foregroundMark x1="2920" y1="78448" x2="2920" y2="78448"/>
                        <a14:foregroundMark x1="2920" y1="81034" x2="2920" y2="81034"/>
                        <a14:foregroundMark x1="3650" y1="84483" x2="3650" y2="84483"/>
                        <a14:foregroundMark x1="3650" y1="87069" x2="3650" y2="88793"/>
                        <a14:foregroundMark x1="3650" y1="90517" x2="3650" y2="90517"/>
                        <a14:foregroundMark x1="3650" y1="93966" x2="3650" y2="93966"/>
                        <a14:foregroundMark x1="3650" y1="95690" x2="3650" y2="95690"/>
                        <a14:foregroundMark x1="8759" y1="93966" x2="8759" y2="93966"/>
                        <a14:foregroundMark x1="9489" y1="93966" x2="9489" y2="93966"/>
                        <a14:foregroundMark x1="10219" y1="93966" x2="10219" y2="93966"/>
                        <a14:foregroundMark x1="13869" y1="93966" x2="13869" y2="93966"/>
                        <a14:foregroundMark x1="18978" y1="93966" x2="18978" y2="93966"/>
                        <a14:foregroundMark x1="23358" y1="93966" x2="25547" y2="94828"/>
                        <a14:foregroundMark x1="27007" y1="94828" x2="27007" y2="94828"/>
                        <a14:foregroundMark x1="32117" y1="93966" x2="32847" y2="94828"/>
                        <a14:foregroundMark x1="35766" y1="95690" x2="35766" y2="95690"/>
                        <a14:foregroundMark x1="38686" y1="95690" x2="38686" y2="95690"/>
                        <a14:foregroundMark x1="40876" y1="97414" x2="43796" y2="97414"/>
                        <a14:foregroundMark x1="46715" y1="97414" x2="46715" y2="97414"/>
                        <a14:foregroundMark x1="50365" y1="97414" x2="50365" y2="97414"/>
                        <a14:foregroundMark x1="54745" y1="97414" x2="54745" y2="97414"/>
                        <a14:foregroundMark x1="56934" y1="96552" x2="58394" y2="96552"/>
                        <a14:foregroundMark x1="60584" y1="96552" x2="60584" y2="96552"/>
                        <a14:foregroundMark x1="62774" y1="96552" x2="62774" y2="96552"/>
                        <a14:foregroundMark x1="60584" y1="93103" x2="60584" y2="93103"/>
                        <a14:foregroundMark x1="56934" y1="91379" x2="56934" y2="91379"/>
                        <a14:foregroundMark x1="56204" y1="89655" x2="56204" y2="89655"/>
                        <a14:foregroundMark x1="53285" y1="87069" x2="53285" y2="87069"/>
                        <a14:foregroundMark x1="49635" y1="86207" x2="49635" y2="86207"/>
                        <a14:foregroundMark x1="47445" y1="85345" x2="46715" y2="85345"/>
                        <a14:foregroundMark x1="41606" y1="83621" x2="41606" y2="83621"/>
                        <a14:foregroundMark x1="40876" y1="82759" x2="40876" y2="82759"/>
                        <a14:foregroundMark x1="39416" y1="81034" x2="39416" y2="81034"/>
                        <a14:foregroundMark x1="39416" y1="81034" x2="43796" y2="81034"/>
                        <a14:foregroundMark x1="49635" y1="81034" x2="51095" y2="81034"/>
                        <a14:foregroundMark x1="52555" y1="80172" x2="53285" y2="80172"/>
                        <a14:foregroundMark x1="54015" y1="79310" x2="56934" y2="79310"/>
                        <a14:foregroundMark x1="59124" y1="79310" x2="59124" y2="79310"/>
                        <a14:foregroundMark x1="66423" y1="97414" x2="66423" y2="97414"/>
                        <a14:foregroundMark x1="71533" y1="94828" x2="71533" y2="94828"/>
                        <a14:foregroundMark x1="72993" y1="94828" x2="72993" y2="94828"/>
                        <a14:foregroundMark x1="75182" y1="94828" x2="75182" y2="94828"/>
                        <a14:foregroundMark x1="78832" y1="94828" x2="78832" y2="94828"/>
                        <a14:foregroundMark x1="81752" y1="94828" x2="81752" y2="94828"/>
                        <a14:foregroundMark x1="84672" y1="94828" x2="84672" y2="94828"/>
                        <a14:foregroundMark x1="86861" y1="93966" x2="86861" y2="93966"/>
                        <a14:foregroundMark x1="88321" y1="93966" x2="88321" y2="93966"/>
                        <a14:foregroundMark x1="89781" y1="93966" x2="89781" y2="93966"/>
                        <a14:foregroundMark x1="90511" y1="93966" x2="91971" y2="93966"/>
                        <a14:foregroundMark x1="91971" y1="93966" x2="91971" y2="93966"/>
                        <a14:foregroundMark x1="93431" y1="58621" x2="93431" y2="58621"/>
                        <a14:foregroundMark x1="92701" y1="64655" x2="92701" y2="64655"/>
                        <a14:foregroundMark x1="93431" y1="68103" x2="93431" y2="68103"/>
                        <a14:foregroundMark x1="93431" y1="69828" x2="93431" y2="69828"/>
                        <a14:foregroundMark x1="92701" y1="76724" x2="92701" y2="76724"/>
                        <a14:foregroundMark x1="92701" y1="78448" x2="92701" y2="78448"/>
                        <a14:foregroundMark x1="91971" y1="81034" x2="91971" y2="81034"/>
                        <a14:foregroundMark x1="92701" y1="85345" x2="92701" y2="85345"/>
                        <a14:foregroundMark x1="92701" y1="87069" x2="92701" y2="87069"/>
                        <a14:foregroundMark x1="92701" y1="90517" x2="92701" y2="90517"/>
                        <a14:foregroundMark x1="89781" y1="83621" x2="89781" y2="83621"/>
                        <a14:foregroundMark x1="87591" y1="80172" x2="87591" y2="80172"/>
                        <a14:foregroundMark x1="86861" y1="80172" x2="86861" y2="80172"/>
                        <a14:foregroundMark x1="85401" y1="77586" x2="85401" y2="77586"/>
                        <a14:foregroundMark x1="82482" y1="77586" x2="82482" y2="77586"/>
                        <a14:foregroundMark x1="79562" y1="78448" x2="79562" y2="78448"/>
                        <a14:foregroundMark x1="78832" y1="79310" x2="78832" y2="79310"/>
                        <a14:foregroundMark x1="75182" y1="77586" x2="75182" y2="77586"/>
                        <a14:foregroundMark x1="71533" y1="75862" x2="71533" y2="75862"/>
                        <a14:foregroundMark x1="71533" y1="75862" x2="71533" y2="75862"/>
                        <a14:foregroundMark x1="69343" y1="75862" x2="69343" y2="75862"/>
                        <a14:foregroundMark x1="67883" y1="75862" x2="66423" y2="78448"/>
                        <a14:foregroundMark x1="66423" y1="78448" x2="66423" y2="78448"/>
                        <a14:foregroundMark x1="66423" y1="78448" x2="66423" y2="80172"/>
                        <a14:foregroundMark x1="66423" y1="81034" x2="62774" y2="72414"/>
                        <a14:foregroundMark x1="61314" y1="63793" x2="61314" y2="63793"/>
                        <a14:foregroundMark x1="62044" y1="64655" x2="62044" y2="64655"/>
                        <a14:foregroundMark x1="62774" y1="64655" x2="62774" y2="64655"/>
                        <a14:foregroundMark x1="64234" y1="64655" x2="66423" y2="64655"/>
                        <a14:foregroundMark x1="68613" y1="65517" x2="68613" y2="65517"/>
                        <a14:foregroundMark x1="69343" y1="60345" x2="69343" y2="60345"/>
                        <a14:foregroundMark x1="69343" y1="57759" x2="69343" y2="57759"/>
                        <a14:foregroundMark x1="69343" y1="54310" x2="69343" y2="54310"/>
                        <a14:foregroundMark x1="69343" y1="51724" x2="69343" y2="51724"/>
                        <a14:foregroundMark x1="69343" y1="51724" x2="69343" y2="51724"/>
                        <a14:foregroundMark x1="69343" y1="50862" x2="69343" y2="50862"/>
                        <a14:foregroundMark x1="71533" y1="48276" x2="71533" y2="48276"/>
                        <a14:foregroundMark x1="72263" y1="48276" x2="72263" y2="48276"/>
                        <a14:foregroundMark x1="72993" y1="49138" x2="72993" y2="49138"/>
                        <a14:foregroundMark x1="70803" y1="43103" x2="70803" y2="43103"/>
                        <a14:foregroundMark x1="74453" y1="42241" x2="74453" y2="42241"/>
                        <a14:foregroundMark x1="78102" y1="42241" x2="78102" y2="42241"/>
                        <a14:foregroundMark x1="80292" y1="43103" x2="80292" y2="43103"/>
                        <a14:foregroundMark x1="79562" y1="60345" x2="79562" y2="60345"/>
                        <a14:foregroundMark x1="79562" y1="56897" x2="79562" y2="56897"/>
                        <a14:foregroundMark x1="81752" y1="60345" x2="81752" y2="60345"/>
                        <a14:foregroundMark x1="81022" y1="54310" x2="81022" y2="54310"/>
                        <a14:foregroundMark x1="81022" y1="51724" x2="81022" y2="51724"/>
                        <a14:foregroundMark x1="81022" y1="47414" x2="81022" y2="47414"/>
                        <a14:foregroundMark x1="81022" y1="44828" x2="81022" y2="44828"/>
                        <a14:foregroundMark x1="81752" y1="43103" x2="81752" y2="43103"/>
                        <a14:foregroundMark x1="81022" y1="42241" x2="81022" y2="42241"/>
                        <a14:foregroundMark x1="67153" y1="43103" x2="67153" y2="43103"/>
                        <a14:foregroundMark x1="67153" y1="39655" x2="67153" y2="39655"/>
                        <a14:foregroundMark x1="67883" y1="32759" x2="67883" y2="32759"/>
                        <a14:foregroundMark x1="67883" y1="28448" x2="67883" y2="28448"/>
                        <a14:foregroundMark x1="67883" y1="22414" x2="67883" y2="22414"/>
                        <a14:foregroundMark x1="67883" y1="19828" x2="67883" y2="19828"/>
                        <a14:foregroundMark x1="67153" y1="19828" x2="67153" y2="19828"/>
                        <a14:foregroundMark x1="48905" y1="13793" x2="48905" y2="13793"/>
                        <a14:foregroundMark x1="45255" y1="11207" x2="45255" y2="11207"/>
                        <a14:foregroundMark x1="45985" y1="7759" x2="45985" y2="7759"/>
                        <a14:foregroundMark x1="48175" y1="6897" x2="48175" y2="6897"/>
                        <a14:foregroundMark x1="50365" y1="6897" x2="50365" y2="6897"/>
                        <a14:foregroundMark x1="52555" y1="6897" x2="52555" y2="6897"/>
                        <a14:foregroundMark x1="54015" y1="9483" x2="54015" y2="9483"/>
                        <a14:foregroundMark x1="52555" y1="12069" x2="52555" y2="12069"/>
                        <a14:foregroundMark x1="51825" y1="12931" x2="51825" y2="12931"/>
                        <a14:foregroundMark x1="49635" y1="15517" x2="49635" y2="15517"/>
                        <a14:foregroundMark x1="49635" y1="18103" x2="49635" y2="18103"/>
                        <a14:foregroundMark x1="51095" y1="18966" x2="51095" y2="18966"/>
                        <a14:foregroundMark x1="51825" y1="18966" x2="51825" y2="18966"/>
                        <a14:foregroundMark x1="53285" y1="18966" x2="54745" y2="18966"/>
                        <a14:foregroundMark x1="54745" y1="18966" x2="54745" y2="18966"/>
                        <a14:foregroundMark x1="55474" y1="18966" x2="55474" y2="18966"/>
                        <a14:foregroundMark x1="56934" y1="18966" x2="58394" y2="18966"/>
                        <a14:foregroundMark x1="58394" y1="18966" x2="58394" y2="18966"/>
                        <a14:foregroundMark x1="59854" y1="19828" x2="59854" y2="19828"/>
                        <a14:foregroundMark x1="59854" y1="19828" x2="60584" y2="19828"/>
                        <a14:foregroundMark x1="62044" y1="19828" x2="62044" y2="19828"/>
                        <a14:foregroundMark x1="63504" y1="19828" x2="63504" y2="19828"/>
                        <a14:foregroundMark x1="63504" y1="19828" x2="63504" y2="19828"/>
                        <a14:foregroundMark x1="64234" y1="19828" x2="64234" y2="19828"/>
                        <a14:foregroundMark x1="64964" y1="19828" x2="64964" y2="19828"/>
                        <a14:foregroundMark x1="66423" y1="19828" x2="66423" y2="19828"/>
                        <a14:foregroundMark x1="66423" y1="19828" x2="65693" y2="21552"/>
                        <a14:foregroundMark x1="64234" y1="24138" x2="64234" y2="24138"/>
                        <a14:foregroundMark x1="61314" y1="25000" x2="59124" y2="25000"/>
                        <a14:foregroundMark x1="56934" y1="24138" x2="56934" y2="24138"/>
                        <a14:foregroundMark x1="56204" y1="24138" x2="56204" y2="24138"/>
                        <a14:foregroundMark x1="53285" y1="24138" x2="52555" y2="24138"/>
                        <a14:foregroundMark x1="51095" y1="24138" x2="51095" y2="24138"/>
                        <a14:foregroundMark x1="51095" y1="24138" x2="47445" y2="24138"/>
                        <a14:foregroundMark x1="45255" y1="24138" x2="45255" y2="24138"/>
                        <a14:foregroundMark x1="45255" y1="24138" x2="45255" y2="24138"/>
                        <a14:foregroundMark x1="47445" y1="27586" x2="47445" y2="27586"/>
                        <a14:foregroundMark x1="49635" y1="27586" x2="51095" y2="26724"/>
                        <a14:foregroundMark x1="51825" y1="26724" x2="53285" y2="27586"/>
                        <a14:foregroundMark x1="54015" y1="27586" x2="54015" y2="27586"/>
                        <a14:foregroundMark x1="54745" y1="27586" x2="56204" y2="27586"/>
                        <a14:foregroundMark x1="56934" y1="27586" x2="56934" y2="27586"/>
                        <a14:foregroundMark x1="58394" y1="27586" x2="58394" y2="27586"/>
                        <a14:foregroundMark x1="60584" y1="27586" x2="62774" y2="30172"/>
                        <a14:foregroundMark x1="62774" y1="30172" x2="62774" y2="30172"/>
                        <a14:foregroundMark x1="63504" y1="30172" x2="63504" y2="30172"/>
                        <a14:foregroundMark x1="62044" y1="31034" x2="62044" y2="31034"/>
                        <a14:foregroundMark x1="61314" y1="31897" x2="59854" y2="31897"/>
                        <a14:foregroundMark x1="57664" y1="30172" x2="57664" y2="30172"/>
                        <a14:foregroundMark x1="61314" y1="37069" x2="61314" y2="37069"/>
                        <a14:foregroundMark x1="62044" y1="37069" x2="62044" y2="37069"/>
                        <a14:foregroundMark x1="58394" y1="56034" x2="58394" y2="56034"/>
                        <a14:foregroundMark x1="58394" y1="52586" x2="58394" y2="52586"/>
                        <a14:foregroundMark x1="58394" y1="53448" x2="59124" y2="56034"/>
                        <a14:foregroundMark x1="59854" y1="54310" x2="62044" y2="54310"/>
                        <a14:foregroundMark x1="63504" y1="54310" x2="63504" y2="54310"/>
                        <a14:foregroundMark x1="63504" y1="52586" x2="60584" y2="61207"/>
                        <a14:foregroundMark x1="59854" y1="59483" x2="59854" y2="59483"/>
                        <a14:foregroundMark x1="54015" y1="60345" x2="54015" y2="60345"/>
                        <a14:foregroundMark x1="53285" y1="60345" x2="52555" y2="65517"/>
                        <a14:foregroundMark x1="52555" y1="68103" x2="52555" y2="68103"/>
                        <a14:foregroundMark x1="53285" y1="68966" x2="56204" y2="68966"/>
                        <a14:foregroundMark x1="56934" y1="68966" x2="59124" y2="69828"/>
                        <a14:foregroundMark x1="59124" y1="69828" x2="59124" y2="69828"/>
                        <a14:foregroundMark x1="59854" y1="69828" x2="58394" y2="71552"/>
                        <a14:foregroundMark x1="58394" y1="71552" x2="53285" y2="71552"/>
                        <a14:foregroundMark x1="49635" y1="70690" x2="49635" y2="70690"/>
                        <a14:foregroundMark x1="44526" y1="69828" x2="44526" y2="69828"/>
                        <a14:foregroundMark x1="43066" y1="62069" x2="43066" y2="62069"/>
                        <a14:foregroundMark x1="41606" y1="62931" x2="41606" y2="62931"/>
                        <a14:foregroundMark x1="37956" y1="61207" x2="37956" y2="61207"/>
                        <a14:foregroundMark x1="37956" y1="61207" x2="37956" y2="61207"/>
                        <a14:foregroundMark x1="37956" y1="61207" x2="35766" y2="65517"/>
                        <a14:foregroundMark x1="35036" y1="65517" x2="35036" y2="65517"/>
                        <a14:foregroundMark x1="35036" y1="65517" x2="32117" y2="72414"/>
                        <a14:foregroundMark x1="32117" y1="72414" x2="32117" y2="72414"/>
                        <a14:foregroundMark x1="30657" y1="67241" x2="30657" y2="67241"/>
                        <a14:foregroundMark x1="28467" y1="65517" x2="28467" y2="65517"/>
                        <a14:foregroundMark x1="28467" y1="65517" x2="28467" y2="65517"/>
                        <a14:foregroundMark x1="27007" y1="64655" x2="27007" y2="64655"/>
                        <a14:foregroundMark x1="30657" y1="57759" x2="30657" y2="57759"/>
                        <a14:foregroundMark x1="31387" y1="53448" x2="31387" y2="53448"/>
                        <a14:foregroundMark x1="31387" y1="50862" x2="31387" y2="50862"/>
                        <a14:foregroundMark x1="31387" y1="48276" x2="31387" y2="48276"/>
                        <a14:foregroundMark x1="30657" y1="46552" x2="30657" y2="46552"/>
                        <a14:foregroundMark x1="30657" y1="43966" x2="30657" y2="43966"/>
                        <a14:foregroundMark x1="30657" y1="43103" x2="30657" y2="43103"/>
                        <a14:foregroundMark x1="30657" y1="41379" x2="30657" y2="41379"/>
                        <a14:foregroundMark x1="30657" y1="37931" x2="30657" y2="37931"/>
                        <a14:foregroundMark x1="30657" y1="36207" x2="30657" y2="36207"/>
                        <a14:foregroundMark x1="30657" y1="36207" x2="30657" y2="36207"/>
                        <a14:foregroundMark x1="30657" y1="34483" x2="30657" y2="34483"/>
                        <a14:foregroundMark x1="30657" y1="31034" x2="30657" y2="31034"/>
                        <a14:foregroundMark x1="30657" y1="25000" x2="30657" y2="25000"/>
                        <a14:foregroundMark x1="30657" y1="24138" x2="30657" y2="24138"/>
                        <a14:foregroundMark x1="30657" y1="21552" x2="30657" y2="21552"/>
                        <a14:foregroundMark x1="30657" y1="18103" x2="30657" y2="18103"/>
                        <a14:foregroundMark x1="30657" y1="17241" x2="30657" y2="17241"/>
                        <a14:foregroundMark x1="34307" y1="17241" x2="34307" y2="17241"/>
                        <a14:foregroundMark x1="34307" y1="17241" x2="36496" y2="17241"/>
                        <a14:foregroundMark x1="37956" y1="17241" x2="37956" y2="17241"/>
                        <a14:foregroundMark x1="41606" y1="18103" x2="41606" y2="18103"/>
                        <a14:foregroundMark x1="43066" y1="18103" x2="43066" y2="18103"/>
                        <a14:foregroundMark x1="43066" y1="18103" x2="43066" y2="18103"/>
                        <a14:foregroundMark x1="44526" y1="18103" x2="44526" y2="18103"/>
                        <a14:foregroundMark x1="45255" y1="18103" x2="45255" y2="18103"/>
                        <a14:foregroundMark x1="45255" y1="19828" x2="43066" y2="19828"/>
                        <a14:foregroundMark x1="40146" y1="21552" x2="40146" y2="21552"/>
                        <a14:foregroundMark x1="40146" y1="21552" x2="40146" y2="21552"/>
                        <a14:foregroundMark x1="37956" y1="22414" x2="37226" y2="24138"/>
                        <a14:foregroundMark x1="37226" y1="24138" x2="37226" y2="24138"/>
                        <a14:foregroundMark x1="36496" y1="24138" x2="36496" y2="27586"/>
                        <a14:foregroundMark x1="36496" y1="27586" x2="36496" y2="27586"/>
                        <a14:foregroundMark x1="36496" y1="27586" x2="38686" y2="27586"/>
                        <a14:foregroundMark x1="39416" y1="27586" x2="40876" y2="27586"/>
                        <a14:foregroundMark x1="43066" y1="27586" x2="43066" y2="27586"/>
                        <a14:foregroundMark x1="43796" y1="27586" x2="43796" y2="27586"/>
                        <a14:foregroundMark x1="43796" y1="27586" x2="43796" y2="27586"/>
                        <a14:foregroundMark x1="41606" y1="25862" x2="34307" y2="25862"/>
                        <a14:foregroundMark x1="34307" y1="25862" x2="34307" y2="25862"/>
                        <a14:foregroundMark x1="33577" y1="25000" x2="33577" y2="25000"/>
                        <a14:foregroundMark x1="32847" y1="24138" x2="32847" y2="24138"/>
                        <a14:foregroundMark x1="32847" y1="22414" x2="32847" y2="25862"/>
                        <a14:foregroundMark x1="32847" y1="25862" x2="32847" y2="25862"/>
                        <a14:foregroundMark x1="12409" y1="81034" x2="12409" y2="81034"/>
                        <a14:foregroundMark x1="10949" y1="81034" x2="10949" y2="81034"/>
                        <a14:foregroundMark x1="10219" y1="78448" x2="10219" y2="80172"/>
                        <a14:foregroundMark x1="75912" y1="65517" x2="75912" y2="65517"/>
                        <a14:foregroundMark x1="78832" y1="64655" x2="78832" y2="64655"/>
                        <a14:foregroundMark x1="88321" y1="64655" x2="88321" y2="64655"/>
                        <a14:foregroundMark x1="88321" y1="64655" x2="88321" y2="64655"/>
                        <a14:foregroundMark x1="83942" y1="59483" x2="83942" y2="59483"/>
                        <a14:foregroundMark x1="84672" y1="58621" x2="84672" y2="58621"/>
                        <a14:foregroundMark x1="85401" y1="58621" x2="85401" y2="58621"/>
                        <a14:foregroundMark x1="85401" y1="58621" x2="85401" y2="58621"/>
                        <a14:foregroundMark x1="89051" y1="58621" x2="89051" y2="58621"/>
                        <a14:foregroundMark x1="89051" y1="58621" x2="89051" y2="58621"/>
                        <a14:foregroundMark x1="91241" y1="58621" x2="91241" y2="58621"/>
                        <a14:foregroundMark x1="91241" y1="58621" x2="91241" y2="58621"/>
                        <a14:foregroundMark x1="1460" y1="60345" x2="1460" y2="60345"/>
                      </a14:backgroundRemoval>
                    </a14:imgEffect>
                  </a14:imgLayer>
                </a14:imgProps>
              </a:ext>
              <a:ext uri="{28A0092B-C50C-407E-A947-70E740481C1C}">
                <a14:useLocalDpi xmlns:a14="http://schemas.microsoft.com/office/drawing/2010/main" val="0"/>
              </a:ext>
            </a:extLst>
          </a:blip>
          <a:srcRect/>
          <a:stretch>
            <a:fillRect/>
          </a:stretch>
        </p:blipFill>
        <p:spPr bwMode="auto">
          <a:xfrm>
            <a:off x="1908967" y="3112480"/>
            <a:ext cx="335929" cy="2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648" y="2377720"/>
            <a:ext cx="247017" cy="27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8811" y="1518129"/>
            <a:ext cx="515113" cy="28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118" y="2811792"/>
            <a:ext cx="533317" cy="13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8519">
                        <a14:foregroundMark x1="55556" y1="47692" x2="55556" y2="47692"/>
                        <a14:foregroundMark x1="51111" y1="35385" x2="51111" y2="35385"/>
                      </a14:backgroundRemoval>
                    </a14:imgEffect>
                  </a14:imgLayer>
                </a14:imgProps>
              </a:ext>
              <a:ext uri="{28A0092B-C50C-407E-A947-70E740481C1C}">
                <a14:useLocalDpi xmlns:a14="http://schemas.microsoft.com/office/drawing/2010/main" val="0"/>
              </a:ext>
            </a:extLst>
          </a:blip>
          <a:srcRect/>
          <a:stretch>
            <a:fillRect/>
          </a:stretch>
        </p:blipFill>
        <p:spPr bwMode="auto">
          <a:xfrm>
            <a:off x="1534478" y="2260724"/>
            <a:ext cx="265515" cy="2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45724" y="2306271"/>
            <a:ext cx="244889" cy="20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60440" y1="76316" x2="60440" y2="76316"/>
                        <a14:foregroundMark x1="57143" y1="68421" x2="57143" y2="68421"/>
                        <a14:foregroundMark x1="64835" y1="67105" x2="64835" y2="67105"/>
                        <a14:foregroundMark x1="70330" y1="67105" x2="70330" y2="67105"/>
                        <a14:foregroundMark x1="73626" y1="71053" x2="73626" y2="71053"/>
                        <a14:foregroundMark x1="71429" y1="85526" x2="71429" y2="85526"/>
                        <a14:foregroundMark x1="72527" y1="92105" x2="72527" y2="92105"/>
                        <a14:foregroundMark x1="58242" y1="93421" x2="58242" y2="93421"/>
                        <a14:foregroundMark x1="64835" y1="92105" x2="64835" y2="92105"/>
                        <a14:foregroundMark x1="68132" y1="92105" x2="68132" y2="92105"/>
                        <a14:foregroundMark x1="62637" y1="84211" x2="62637" y2="84211"/>
                        <a14:foregroundMark x1="61538" y1="85526" x2="61538" y2="85526"/>
                        <a14:foregroundMark x1="65934" y1="82895" x2="65934" y2="82895"/>
                        <a14:foregroundMark x1="68132" y1="81579" x2="68132" y2="81579"/>
                        <a14:foregroundMark x1="70330" y1="80263" x2="70330" y2="80263"/>
                        <a14:foregroundMark x1="74725" y1="81579" x2="74725" y2="81579"/>
                        <a14:foregroundMark x1="71429" y1="76316" x2="71429" y2="76316"/>
                        <a14:foregroundMark x1="68132" y1="73684" x2="68132" y2="73684"/>
                        <a14:foregroundMark x1="65934" y1="72368" x2="65934" y2="72368"/>
                        <a14:foregroundMark x1="63736" y1="69737" x2="63736" y2="69737"/>
                        <a14:foregroundMark x1="57143" y1="69737" x2="57143" y2="69737"/>
                        <a14:backgroundMark x1="74725" y1="96053" x2="74725" y2="96053"/>
                        <a14:backgroundMark x1="70330" y1="96053" x2="70330" y2="96053"/>
                      </a14:backgroundRemoval>
                    </a14:imgEffect>
                  </a14:imgLayer>
                </a14:imgProps>
              </a:ext>
              <a:ext uri="{28A0092B-C50C-407E-A947-70E740481C1C}">
                <a14:useLocalDpi xmlns:a14="http://schemas.microsoft.com/office/drawing/2010/main" val="0"/>
              </a:ext>
            </a:extLst>
          </a:blip>
          <a:srcRect/>
          <a:stretch>
            <a:fillRect/>
          </a:stretch>
        </p:blipFill>
        <p:spPr bwMode="auto">
          <a:xfrm>
            <a:off x="1179130" y="1959123"/>
            <a:ext cx="353103" cy="29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8801" y="3247621"/>
            <a:ext cx="383639" cy="29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ackgroundRemoval t="161" b="100000" l="0" r="100000">
                        <a14:foregroundMark x1="9317" y1="96629" x2="9317" y2="96629"/>
                        <a14:foregroundMark x1="16770" y1="68860" x2="16770" y2="68860"/>
                        <a14:foregroundMark x1="15528" y1="65490" x2="15528" y2="65490"/>
                        <a14:foregroundMark x1="14596" y1="62600" x2="14596" y2="62600"/>
                        <a14:foregroundMark x1="13199" y1="61156" x2="13199" y2="61156"/>
                      </a14:backgroundRemoval>
                    </a14:imgEffect>
                  </a14:imgLayer>
                </a14:imgProps>
              </a:ext>
              <a:ext uri="{28A0092B-C50C-407E-A947-70E740481C1C}">
                <a14:useLocalDpi xmlns:a14="http://schemas.microsoft.com/office/drawing/2010/main" val="0"/>
              </a:ext>
            </a:extLst>
          </a:blip>
          <a:srcRect/>
          <a:stretch>
            <a:fillRect/>
          </a:stretch>
        </p:blipFill>
        <p:spPr bwMode="auto">
          <a:xfrm>
            <a:off x="2600186" y="1915970"/>
            <a:ext cx="394053" cy="38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0764" y="4047032"/>
            <a:ext cx="428027" cy="23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32249" y="1996229"/>
            <a:ext cx="254383" cy="16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1887" y="1996229"/>
            <a:ext cx="161556" cy="16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91408" y="1800910"/>
            <a:ext cx="971048" cy="169277"/>
          </a:xfrm>
          <a:prstGeom prst="rect">
            <a:avLst/>
          </a:prstGeom>
          <a:noFill/>
        </p:spPr>
        <p:txBody>
          <a:bodyPr wrap="square" rtlCol="0">
            <a:spAutoFit/>
          </a:bodyPr>
          <a:lstStyle/>
          <a:p>
            <a:pPr algn="ctr"/>
            <a:r>
              <a:rPr lang="en-GB" sz="500" b="1" dirty="0"/>
              <a:t>2x MH Inpatient Units</a:t>
            </a:r>
          </a:p>
        </p:txBody>
      </p:sp>
      <p:sp>
        <p:nvSpPr>
          <p:cNvPr id="36" name="TextBox 35"/>
          <p:cNvSpPr txBox="1"/>
          <p:nvPr/>
        </p:nvSpPr>
        <p:spPr>
          <a:xfrm>
            <a:off x="1072030" y="2219723"/>
            <a:ext cx="449120" cy="246221"/>
          </a:xfrm>
          <a:prstGeom prst="rect">
            <a:avLst/>
          </a:prstGeom>
          <a:noFill/>
        </p:spPr>
        <p:txBody>
          <a:bodyPr wrap="square" rtlCol="0">
            <a:spAutoFit/>
          </a:bodyPr>
          <a:lstStyle/>
          <a:p>
            <a:pPr algn="ctr"/>
            <a:r>
              <a:rPr lang="en-GB" sz="500" b="1" dirty="0"/>
              <a:t>2x Crisis </a:t>
            </a:r>
          </a:p>
          <a:p>
            <a:pPr algn="ctr"/>
            <a:r>
              <a:rPr lang="en-GB" sz="500" b="1" dirty="0"/>
              <a:t>Houses</a:t>
            </a:r>
          </a:p>
        </p:txBody>
      </p:sp>
      <p:sp>
        <p:nvSpPr>
          <p:cNvPr id="37" name="TextBox 36"/>
          <p:cNvSpPr txBox="1"/>
          <p:nvPr/>
        </p:nvSpPr>
        <p:spPr>
          <a:xfrm>
            <a:off x="2399701" y="2272418"/>
            <a:ext cx="971048" cy="323165"/>
          </a:xfrm>
          <a:prstGeom prst="rect">
            <a:avLst/>
          </a:prstGeom>
          <a:noFill/>
        </p:spPr>
        <p:txBody>
          <a:bodyPr wrap="square" rtlCol="0">
            <a:spAutoFit/>
          </a:bodyPr>
          <a:lstStyle/>
          <a:p>
            <a:pPr algn="ctr"/>
            <a:r>
              <a:rPr lang="en-GB" sz="500" b="1" dirty="0"/>
              <a:t>2x Specialist </a:t>
            </a:r>
          </a:p>
          <a:p>
            <a:pPr algn="ctr"/>
            <a:r>
              <a:rPr lang="en-GB" sz="500" b="1" dirty="0"/>
              <a:t>Treatment </a:t>
            </a:r>
          </a:p>
          <a:p>
            <a:pPr algn="ctr"/>
            <a:r>
              <a:rPr lang="en-GB" sz="500" b="1" dirty="0"/>
              <a:t>Hubs</a:t>
            </a:r>
          </a:p>
        </p:txBody>
      </p:sp>
      <p:sp>
        <p:nvSpPr>
          <p:cNvPr id="38" name="TextBox 37"/>
          <p:cNvSpPr txBox="1"/>
          <p:nvPr/>
        </p:nvSpPr>
        <p:spPr>
          <a:xfrm>
            <a:off x="1580844" y="3396917"/>
            <a:ext cx="971048" cy="169277"/>
          </a:xfrm>
          <a:prstGeom prst="rect">
            <a:avLst/>
          </a:prstGeom>
          <a:noFill/>
        </p:spPr>
        <p:txBody>
          <a:bodyPr wrap="square" rtlCol="0">
            <a:spAutoFit/>
          </a:bodyPr>
          <a:lstStyle/>
          <a:p>
            <a:pPr algn="ctr"/>
            <a:r>
              <a:rPr lang="en-GB" sz="500" b="1" dirty="0"/>
              <a:t>2x Acute Hospital Liaison</a:t>
            </a:r>
          </a:p>
        </p:txBody>
      </p:sp>
      <p:sp>
        <p:nvSpPr>
          <p:cNvPr id="39" name="TextBox 38"/>
          <p:cNvSpPr txBox="1"/>
          <p:nvPr/>
        </p:nvSpPr>
        <p:spPr>
          <a:xfrm>
            <a:off x="1591894" y="4200616"/>
            <a:ext cx="971048" cy="246221"/>
          </a:xfrm>
          <a:prstGeom prst="rect">
            <a:avLst/>
          </a:prstGeom>
          <a:noFill/>
        </p:spPr>
        <p:txBody>
          <a:bodyPr wrap="square" rtlCol="0">
            <a:spAutoFit/>
          </a:bodyPr>
          <a:lstStyle/>
          <a:p>
            <a:pPr algn="ctr"/>
            <a:r>
              <a:rPr lang="en-GB" sz="500" dirty="0">
                <a:solidFill>
                  <a:schemeClr val="bg1"/>
                </a:solidFill>
              </a:rPr>
              <a:t>MH Ambulance Support in Regional Control Rooms</a:t>
            </a:r>
          </a:p>
        </p:txBody>
      </p:sp>
      <p:sp>
        <p:nvSpPr>
          <p:cNvPr id="40" name="TextBox 39"/>
          <p:cNvSpPr txBox="1"/>
          <p:nvPr/>
        </p:nvSpPr>
        <p:spPr>
          <a:xfrm>
            <a:off x="723592" y="3443083"/>
            <a:ext cx="971048" cy="246221"/>
          </a:xfrm>
          <a:prstGeom prst="rect">
            <a:avLst/>
          </a:prstGeom>
          <a:noFill/>
        </p:spPr>
        <p:txBody>
          <a:bodyPr wrap="square" rtlCol="0">
            <a:spAutoFit/>
          </a:bodyPr>
          <a:lstStyle/>
          <a:p>
            <a:pPr algn="ctr"/>
            <a:r>
              <a:rPr lang="en-GB" sz="500" b="1" dirty="0"/>
              <a:t>MH Police </a:t>
            </a:r>
          </a:p>
          <a:p>
            <a:pPr algn="ctr"/>
            <a:r>
              <a:rPr lang="en-GB" sz="500" b="1" dirty="0"/>
              <a:t>Triage Car</a:t>
            </a:r>
          </a:p>
        </p:txBody>
      </p:sp>
      <p:sp>
        <p:nvSpPr>
          <p:cNvPr id="41" name="TextBox 40"/>
          <p:cNvSpPr txBox="1"/>
          <p:nvPr/>
        </p:nvSpPr>
        <p:spPr>
          <a:xfrm>
            <a:off x="1573633" y="2595583"/>
            <a:ext cx="971048" cy="169277"/>
          </a:xfrm>
          <a:prstGeom prst="rect">
            <a:avLst/>
          </a:prstGeom>
          <a:noFill/>
        </p:spPr>
        <p:txBody>
          <a:bodyPr wrap="square" rtlCol="0">
            <a:spAutoFit/>
          </a:bodyPr>
          <a:lstStyle/>
          <a:p>
            <a:pPr algn="ctr"/>
            <a:r>
              <a:rPr lang="en-GB" sz="500" b="1" dirty="0"/>
              <a:t>IPC/PHB</a:t>
            </a:r>
          </a:p>
        </p:txBody>
      </p:sp>
      <p:grpSp>
        <p:nvGrpSpPr>
          <p:cNvPr id="42" name="Group 41"/>
          <p:cNvGrpSpPr/>
          <p:nvPr/>
        </p:nvGrpSpPr>
        <p:grpSpPr>
          <a:xfrm>
            <a:off x="4512622" y="3890885"/>
            <a:ext cx="4132613" cy="587490"/>
            <a:chOff x="4792719" y="119928"/>
            <a:chExt cx="2835894" cy="587490"/>
          </a:xfrm>
        </p:grpSpPr>
        <p:sp>
          <p:nvSpPr>
            <p:cNvPr id="43" name="Rectangle 42"/>
            <p:cNvSpPr/>
            <p:nvPr/>
          </p:nvSpPr>
          <p:spPr>
            <a:xfrm>
              <a:off x="4792719" y="119928"/>
              <a:ext cx="2835894" cy="587490"/>
            </a:xfrm>
            <a:prstGeom prst="rect">
              <a:avLst/>
            </a:prstGeom>
            <a:ln>
              <a:solidFill>
                <a:schemeClr val="accent6"/>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4792719" y="119928"/>
              <a:ext cx="2835894" cy="5874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13970" rIns="13970" bIns="13970" numCol="1" spcCol="1270" anchor="ctr" anchorCtr="0">
              <a:noAutofit/>
            </a:bodyPr>
            <a:lstStyle/>
            <a:p>
              <a:pPr lvl="0" algn="ctr" defTabSz="488950">
                <a:lnSpc>
                  <a:spcPct val="90000"/>
                </a:lnSpc>
                <a:spcBef>
                  <a:spcPct val="0"/>
                </a:spcBef>
                <a:spcAft>
                  <a:spcPct val="35000"/>
                </a:spcAft>
              </a:pPr>
              <a:r>
                <a:rPr lang="en-GB" sz="1100" b="1" kern="1200" dirty="0">
                  <a:solidFill>
                    <a:schemeClr val="accent6"/>
                  </a:solidFill>
                </a:rPr>
                <a:t>Region</a:t>
              </a:r>
              <a:r>
                <a:rPr lang="en-GB" sz="1100" kern="1200" dirty="0">
                  <a:solidFill>
                    <a:schemeClr val="accent6"/>
                  </a:solidFill>
                </a:rPr>
                <a:t> </a:t>
              </a:r>
            </a:p>
            <a:p>
              <a:pPr lvl="0" algn="ctr" defTabSz="488950">
                <a:lnSpc>
                  <a:spcPct val="90000"/>
                </a:lnSpc>
                <a:spcBef>
                  <a:spcPct val="0"/>
                </a:spcBef>
                <a:spcAft>
                  <a:spcPct val="35000"/>
                </a:spcAft>
              </a:pPr>
              <a:r>
                <a:rPr lang="en-GB" sz="1100" kern="1200" dirty="0">
                  <a:solidFill>
                    <a:schemeClr val="accent6"/>
                  </a:solidFill>
                </a:rPr>
                <a:t>(</a:t>
              </a:r>
              <a:r>
                <a:rPr lang="en-GB" sz="1100" dirty="0">
                  <a:solidFill>
                    <a:schemeClr val="accent6"/>
                  </a:solidFill>
                </a:rPr>
                <a:t>East Midlands footprint</a:t>
              </a:r>
              <a:r>
                <a:rPr lang="en-GB" sz="1100" kern="1200" dirty="0">
                  <a:solidFill>
                    <a:schemeClr val="accent6"/>
                  </a:solidFill>
                </a:rPr>
                <a:t> – </a:t>
              </a:r>
              <a:r>
                <a:rPr lang="en-GB" sz="1100" dirty="0">
                  <a:solidFill>
                    <a:schemeClr val="accent6"/>
                  </a:solidFill>
                </a:rPr>
                <a:t>c.4.8m</a:t>
              </a:r>
              <a:r>
                <a:rPr lang="en-GB" sz="1100" kern="1200" dirty="0">
                  <a:solidFill>
                    <a:schemeClr val="accent6"/>
                  </a:solidFill>
                </a:rPr>
                <a:t> residents)</a:t>
              </a:r>
            </a:p>
          </p:txBody>
        </p:sp>
      </p:grpSp>
      <p:grpSp>
        <p:nvGrpSpPr>
          <p:cNvPr id="45" name="Group 44"/>
          <p:cNvGrpSpPr/>
          <p:nvPr/>
        </p:nvGrpSpPr>
        <p:grpSpPr>
          <a:xfrm>
            <a:off x="4512622" y="3081177"/>
            <a:ext cx="4132613" cy="587490"/>
            <a:chOff x="4804409" y="2224316"/>
            <a:chExt cx="2827158" cy="587490"/>
          </a:xfrm>
        </p:grpSpPr>
        <p:sp>
          <p:nvSpPr>
            <p:cNvPr id="46" name="Rectangle 45"/>
            <p:cNvSpPr/>
            <p:nvPr/>
          </p:nvSpPr>
          <p:spPr>
            <a:xfrm>
              <a:off x="4804409" y="2224316"/>
              <a:ext cx="2827158" cy="587490"/>
            </a:xfrm>
            <a:prstGeom prst="rect">
              <a:avLst/>
            </a:prstGeom>
            <a:ln>
              <a:solidFill>
                <a:schemeClr val="accent4"/>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Rectangle 46"/>
            <p:cNvSpPr/>
            <p:nvPr/>
          </p:nvSpPr>
          <p:spPr>
            <a:xfrm>
              <a:off x="4804409" y="2224316"/>
              <a:ext cx="2827158" cy="587490"/>
            </a:xfrm>
            <a:prstGeom prst="rect">
              <a:avLst/>
            </a:prstGeom>
            <a:noFill/>
            <a:ln>
              <a:solidFill>
                <a:srgbClr val="B694C5"/>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13970" rIns="13970" bIns="13970" numCol="1" spcCol="1270" anchor="ctr" anchorCtr="0">
              <a:noAutofit/>
            </a:bodyPr>
            <a:lstStyle/>
            <a:p>
              <a:pPr lvl="0" algn="ctr" defTabSz="488950">
                <a:lnSpc>
                  <a:spcPct val="90000"/>
                </a:lnSpc>
                <a:spcBef>
                  <a:spcPct val="0"/>
                </a:spcBef>
                <a:spcAft>
                  <a:spcPct val="35000"/>
                </a:spcAft>
              </a:pPr>
              <a:r>
                <a:rPr lang="en-GB" sz="1100" b="1" dirty="0">
                  <a:solidFill>
                    <a:srgbClr val="B694C5"/>
                  </a:solidFill>
                </a:rPr>
                <a:t>System</a:t>
              </a:r>
              <a:r>
                <a:rPr lang="en-GB" sz="1100" kern="1200" dirty="0">
                  <a:solidFill>
                    <a:srgbClr val="B694C5"/>
                  </a:solidFill>
                </a:rPr>
                <a:t> </a:t>
              </a:r>
            </a:p>
            <a:p>
              <a:pPr lvl="0" algn="ctr" defTabSz="488950">
                <a:lnSpc>
                  <a:spcPct val="90000"/>
                </a:lnSpc>
                <a:spcBef>
                  <a:spcPct val="0"/>
                </a:spcBef>
                <a:spcAft>
                  <a:spcPct val="35000"/>
                </a:spcAft>
              </a:pPr>
              <a:r>
                <a:rPr lang="en-GB" sz="1100" kern="1200" dirty="0">
                  <a:solidFill>
                    <a:srgbClr val="B694C5"/>
                  </a:solidFill>
                </a:rPr>
                <a:t>(</a:t>
              </a:r>
              <a:r>
                <a:rPr lang="en-GB" sz="1100" dirty="0">
                  <a:solidFill>
                    <a:srgbClr val="B694C5"/>
                  </a:solidFill>
                </a:rPr>
                <a:t>Northamptonshire footprint</a:t>
              </a:r>
              <a:r>
                <a:rPr lang="en-GB" sz="1100" kern="1200" dirty="0">
                  <a:solidFill>
                    <a:srgbClr val="B694C5"/>
                  </a:solidFill>
                </a:rPr>
                <a:t> - c.780,000 residents</a:t>
              </a:r>
            </a:p>
          </p:txBody>
        </p:sp>
      </p:grpSp>
      <p:grpSp>
        <p:nvGrpSpPr>
          <p:cNvPr id="48" name="Group 47"/>
          <p:cNvGrpSpPr/>
          <p:nvPr/>
        </p:nvGrpSpPr>
        <p:grpSpPr>
          <a:xfrm>
            <a:off x="4512622" y="2267095"/>
            <a:ext cx="4132613" cy="587490"/>
            <a:chOff x="4786197" y="1535329"/>
            <a:chExt cx="2863582" cy="587490"/>
          </a:xfrm>
        </p:grpSpPr>
        <p:sp>
          <p:nvSpPr>
            <p:cNvPr id="49" name="Rectangle 48"/>
            <p:cNvSpPr/>
            <p:nvPr/>
          </p:nvSpPr>
          <p:spPr>
            <a:xfrm>
              <a:off x="4786197" y="1535329"/>
              <a:ext cx="2863582" cy="587490"/>
            </a:xfrm>
            <a:prstGeom prst="rect">
              <a:avLst/>
            </a:prstGeom>
            <a:ln>
              <a:solidFill>
                <a:srgbClr val="8FB5C8"/>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Rectangle 49"/>
            <p:cNvSpPr/>
            <p:nvPr/>
          </p:nvSpPr>
          <p:spPr>
            <a:xfrm>
              <a:off x="4786197" y="1535329"/>
              <a:ext cx="2863582" cy="587490"/>
            </a:xfrm>
            <a:prstGeom prst="rect">
              <a:avLst/>
            </a:prstGeom>
            <a:ln>
              <a:solidFill>
                <a:srgbClr val="8FB5C8"/>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13970" rIns="13970" bIns="13970" numCol="1" spcCol="1270" anchor="ctr" anchorCtr="0">
              <a:noAutofit/>
            </a:bodyPr>
            <a:lstStyle/>
            <a:p>
              <a:pPr lvl="0" algn="ctr" defTabSz="488950">
                <a:lnSpc>
                  <a:spcPct val="90000"/>
                </a:lnSpc>
                <a:spcBef>
                  <a:spcPct val="0"/>
                </a:spcBef>
                <a:spcAft>
                  <a:spcPct val="35000"/>
                </a:spcAft>
              </a:pPr>
              <a:r>
                <a:rPr lang="en-GB" sz="1100" b="1" dirty="0">
                  <a:solidFill>
                    <a:srgbClr val="009999"/>
                  </a:solidFill>
                </a:rPr>
                <a:t>Place/ Integrated Care Partnership</a:t>
              </a:r>
              <a:r>
                <a:rPr lang="en-GB" sz="1100" kern="1200" dirty="0">
                  <a:solidFill>
                    <a:srgbClr val="009999"/>
                  </a:solidFill>
                </a:rPr>
                <a:t> </a:t>
              </a:r>
            </a:p>
            <a:p>
              <a:pPr lvl="0" algn="ctr" defTabSz="488950">
                <a:lnSpc>
                  <a:spcPct val="90000"/>
                </a:lnSpc>
                <a:spcBef>
                  <a:spcPct val="0"/>
                </a:spcBef>
                <a:spcAft>
                  <a:spcPct val="35000"/>
                </a:spcAft>
              </a:pPr>
              <a:r>
                <a:rPr lang="en-GB" sz="1100" kern="1200" dirty="0">
                  <a:solidFill>
                    <a:srgbClr val="009999"/>
                  </a:solidFill>
                </a:rPr>
                <a:t>(Unitary Authority footprint – c.390,000 residents)</a:t>
              </a:r>
            </a:p>
          </p:txBody>
        </p:sp>
      </p:grpSp>
      <p:grpSp>
        <p:nvGrpSpPr>
          <p:cNvPr id="51" name="Group 50"/>
          <p:cNvGrpSpPr/>
          <p:nvPr/>
        </p:nvGrpSpPr>
        <p:grpSpPr>
          <a:xfrm>
            <a:off x="4512620" y="1472001"/>
            <a:ext cx="4132613" cy="587490"/>
            <a:chOff x="4804900" y="838435"/>
            <a:chExt cx="2855462" cy="587490"/>
          </a:xfrm>
        </p:grpSpPr>
        <p:sp>
          <p:nvSpPr>
            <p:cNvPr id="52" name="Rectangle 51"/>
            <p:cNvSpPr/>
            <p:nvPr/>
          </p:nvSpPr>
          <p:spPr>
            <a:xfrm>
              <a:off x="4804900" y="838435"/>
              <a:ext cx="2855462" cy="587490"/>
            </a:xfrm>
            <a:prstGeom prst="rect">
              <a:avLst/>
            </a:prstGeom>
            <a:ln>
              <a:solidFill>
                <a:srgbClr val="457D72"/>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3" name="Rectangle 52"/>
            <p:cNvSpPr/>
            <p:nvPr/>
          </p:nvSpPr>
          <p:spPr>
            <a:xfrm>
              <a:off x="4804900" y="838435"/>
              <a:ext cx="2855462" cy="587490"/>
            </a:xfrm>
            <a:prstGeom prst="rect">
              <a:avLst/>
            </a:prstGeom>
            <a:ln>
              <a:solidFill>
                <a:srgbClr val="00777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13970" rIns="13970" bIns="13970" numCol="1" spcCol="1270" anchor="ctr" anchorCtr="0">
              <a:noAutofit/>
            </a:bodyPr>
            <a:lstStyle/>
            <a:p>
              <a:pPr lvl="0" algn="ctr" defTabSz="488950">
                <a:lnSpc>
                  <a:spcPct val="90000"/>
                </a:lnSpc>
                <a:spcBef>
                  <a:spcPct val="0"/>
                </a:spcBef>
                <a:spcAft>
                  <a:spcPct val="35000"/>
                </a:spcAft>
              </a:pPr>
              <a:r>
                <a:rPr lang="en-GB" sz="1100" b="1" dirty="0">
                  <a:solidFill>
                    <a:srgbClr val="007771"/>
                  </a:solidFill>
                </a:rPr>
                <a:t>Neighbourhood/ Locality</a:t>
              </a:r>
              <a:r>
                <a:rPr lang="en-GB" sz="1100" kern="1200" dirty="0">
                  <a:solidFill>
                    <a:srgbClr val="007771"/>
                  </a:solidFill>
                </a:rPr>
                <a:t> </a:t>
              </a:r>
            </a:p>
            <a:p>
              <a:pPr lvl="0" algn="ctr" defTabSz="488950">
                <a:lnSpc>
                  <a:spcPct val="90000"/>
                </a:lnSpc>
                <a:spcBef>
                  <a:spcPct val="0"/>
                </a:spcBef>
                <a:spcAft>
                  <a:spcPct val="35000"/>
                </a:spcAft>
              </a:pPr>
              <a:r>
                <a:rPr lang="en-GB" sz="1100" kern="1200" dirty="0">
                  <a:solidFill>
                    <a:srgbClr val="007771"/>
                  </a:solidFill>
                </a:rPr>
                <a:t>(Primary Care Network - c.30-50,000 residents)</a:t>
              </a:r>
            </a:p>
          </p:txBody>
        </p:sp>
      </p:grpSp>
      <p:grpSp>
        <p:nvGrpSpPr>
          <p:cNvPr id="54" name="Group 53"/>
          <p:cNvGrpSpPr/>
          <p:nvPr/>
        </p:nvGrpSpPr>
        <p:grpSpPr>
          <a:xfrm>
            <a:off x="4512620" y="686625"/>
            <a:ext cx="4132614" cy="587490"/>
            <a:chOff x="4792719" y="119928"/>
            <a:chExt cx="2835894" cy="587490"/>
          </a:xfrm>
        </p:grpSpPr>
        <p:sp>
          <p:nvSpPr>
            <p:cNvPr id="55" name="Rectangle 54"/>
            <p:cNvSpPr/>
            <p:nvPr/>
          </p:nvSpPr>
          <p:spPr>
            <a:xfrm>
              <a:off x="4792719" y="119928"/>
              <a:ext cx="2835894" cy="587490"/>
            </a:xfrm>
            <a:prstGeom prst="rect">
              <a:avLst/>
            </a:prstGeom>
            <a:ln>
              <a:solidFill>
                <a:schemeClr val="accent6"/>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6" name="Rectangle 55"/>
            <p:cNvSpPr/>
            <p:nvPr/>
          </p:nvSpPr>
          <p:spPr>
            <a:xfrm>
              <a:off x="4792719" y="119928"/>
              <a:ext cx="2835894" cy="587490"/>
            </a:xfrm>
            <a:prstGeom prst="rect">
              <a:avLst/>
            </a:prstGeom>
            <a:ln>
              <a:solidFill>
                <a:schemeClr val="accent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13970" rIns="13970" bIns="13970" numCol="1" spcCol="1270" anchor="ctr" anchorCtr="0">
              <a:noAutofit/>
            </a:bodyPr>
            <a:lstStyle/>
            <a:p>
              <a:pPr lvl="0" algn="ctr" defTabSz="488950">
                <a:lnSpc>
                  <a:spcPct val="90000"/>
                </a:lnSpc>
                <a:spcBef>
                  <a:spcPct val="0"/>
                </a:spcBef>
                <a:spcAft>
                  <a:spcPct val="35000"/>
                </a:spcAft>
              </a:pPr>
              <a:r>
                <a:rPr lang="en-GB" sz="1100" b="1" dirty="0">
                  <a:solidFill>
                    <a:schemeClr val="accent2"/>
                  </a:solidFill>
                </a:rPr>
                <a:t>Citizen</a:t>
              </a:r>
              <a:r>
                <a:rPr lang="en-GB" sz="1100" kern="1200" dirty="0">
                  <a:solidFill>
                    <a:schemeClr val="accent2"/>
                  </a:solidFill>
                </a:rPr>
                <a:t> </a:t>
              </a:r>
            </a:p>
            <a:p>
              <a:pPr lvl="0" algn="ctr" defTabSz="488950">
                <a:lnSpc>
                  <a:spcPct val="90000"/>
                </a:lnSpc>
                <a:spcBef>
                  <a:spcPct val="0"/>
                </a:spcBef>
                <a:spcAft>
                  <a:spcPct val="35000"/>
                </a:spcAft>
              </a:pPr>
              <a:r>
                <a:rPr lang="en-GB" sz="1100" kern="1200" dirty="0">
                  <a:solidFill>
                    <a:schemeClr val="accent2"/>
                  </a:solidFill>
                </a:rPr>
                <a:t>(Individual – 1 resident)</a:t>
              </a:r>
            </a:p>
          </p:txBody>
        </p:sp>
      </p:grpSp>
      <p:sp>
        <p:nvSpPr>
          <p:cNvPr id="57" name="Title 1"/>
          <p:cNvSpPr txBox="1">
            <a:spLocks/>
          </p:cNvSpPr>
          <p:nvPr/>
        </p:nvSpPr>
        <p:spPr>
          <a:xfrm>
            <a:off x="260723" y="114307"/>
            <a:ext cx="6708487" cy="544774"/>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MHLDA Collaborative Programme</a:t>
            </a:r>
          </a:p>
          <a:p>
            <a:r>
              <a:rPr lang="en-US" sz="1600" b="1" dirty="0">
                <a:solidFill>
                  <a:srgbClr val="8CC1B7"/>
                </a:solidFill>
                <a:latin typeface="Arial" panose="020B0604020202020204" pitchFamily="34" charset="0"/>
                <a:cs typeface="Arial" panose="020B0604020202020204" pitchFamily="34" charset="0"/>
              </a:rPr>
              <a:t>Working ‘at place’</a:t>
            </a:r>
          </a:p>
        </p:txBody>
      </p:sp>
      <p:sp>
        <p:nvSpPr>
          <p:cNvPr id="58" name="TextBox 57"/>
          <p:cNvSpPr txBox="1"/>
          <p:nvPr/>
        </p:nvSpPr>
        <p:spPr>
          <a:xfrm>
            <a:off x="1607131" y="2132149"/>
            <a:ext cx="971048" cy="246221"/>
          </a:xfrm>
          <a:prstGeom prst="rect">
            <a:avLst/>
          </a:prstGeom>
          <a:noFill/>
        </p:spPr>
        <p:txBody>
          <a:bodyPr wrap="square" rtlCol="0">
            <a:spAutoFit/>
          </a:bodyPr>
          <a:lstStyle/>
          <a:p>
            <a:pPr algn="ctr"/>
            <a:r>
              <a:rPr lang="en-GB" sz="500" b="1" dirty="0">
                <a:solidFill>
                  <a:schemeClr val="bg1"/>
                </a:solidFill>
              </a:rPr>
              <a:t>Social care Community &amp; Inclusion Hubs</a:t>
            </a:r>
          </a:p>
        </p:txBody>
      </p:sp>
      <p:sp>
        <p:nvSpPr>
          <p:cNvPr id="59" name="TextBox 58"/>
          <p:cNvSpPr txBox="1"/>
          <p:nvPr/>
        </p:nvSpPr>
        <p:spPr>
          <a:xfrm>
            <a:off x="1597489" y="2916817"/>
            <a:ext cx="971048" cy="169277"/>
          </a:xfrm>
          <a:prstGeom prst="rect">
            <a:avLst/>
          </a:prstGeom>
          <a:noFill/>
        </p:spPr>
        <p:txBody>
          <a:bodyPr wrap="square" rtlCol="0">
            <a:spAutoFit/>
          </a:bodyPr>
          <a:lstStyle/>
          <a:p>
            <a:pPr algn="ctr"/>
            <a:r>
              <a:rPr lang="en-GB" sz="500" b="1" dirty="0">
                <a:solidFill>
                  <a:schemeClr val="bg1"/>
                </a:solidFill>
              </a:rPr>
              <a:t>VCSE Mental Health Hubs</a:t>
            </a:r>
          </a:p>
        </p:txBody>
      </p:sp>
      <p:sp>
        <p:nvSpPr>
          <p:cNvPr id="60" name="TextBox 59"/>
          <p:cNvSpPr txBox="1"/>
          <p:nvPr/>
        </p:nvSpPr>
        <p:spPr>
          <a:xfrm>
            <a:off x="2164183" y="2501958"/>
            <a:ext cx="607969" cy="246221"/>
          </a:xfrm>
          <a:prstGeom prst="rect">
            <a:avLst/>
          </a:prstGeom>
          <a:noFill/>
        </p:spPr>
        <p:txBody>
          <a:bodyPr wrap="square" rtlCol="0">
            <a:spAutoFit/>
          </a:bodyPr>
          <a:lstStyle/>
          <a:p>
            <a:pPr algn="ctr"/>
            <a:r>
              <a:rPr lang="en-GB" sz="500" b="1" dirty="0">
                <a:solidFill>
                  <a:schemeClr val="bg1"/>
                </a:solidFill>
              </a:rPr>
              <a:t>MH Crisis </a:t>
            </a:r>
          </a:p>
          <a:p>
            <a:pPr algn="ctr"/>
            <a:r>
              <a:rPr lang="en-GB" sz="500" b="1" dirty="0">
                <a:solidFill>
                  <a:schemeClr val="bg1"/>
                </a:solidFill>
              </a:rPr>
              <a:t>Cafes venues</a:t>
            </a:r>
          </a:p>
        </p:txBody>
      </p:sp>
      <p:sp>
        <p:nvSpPr>
          <p:cNvPr id="61" name="TextBox 60"/>
          <p:cNvSpPr txBox="1"/>
          <p:nvPr/>
        </p:nvSpPr>
        <p:spPr>
          <a:xfrm>
            <a:off x="1363250" y="2500888"/>
            <a:ext cx="607969" cy="323165"/>
          </a:xfrm>
          <a:prstGeom prst="rect">
            <a:avLst/>
          </a:prstGeom>
          <a:noFill/>
        </p:spPr>
        <p:txBody>
          <a:bodyPr wrap="square" rtlCol="0">
            <a:spAutoFit/>
          </a:bodyPr>
          <a:lstStyle/>
          <a:p>
            <a:pPr algn="ctr"/>
            <a:r>
              <a:rPr lang="en-GB" sz="500" b="1" dirty="0">
                <a:solidFill>
                  <a:schemeClr val="bg1"/>
                </a:solidFill>
              </a:rPr>
              <a:t>9x </a:t>
            </a:r>
          </a:p>
          <a:p>
            <a:pPr algn="ctr"/>
            <a:r>
              <a:rPr lang="en-GB" sz="500" b="1" dirty="0">
                <a:solidFill>
                  <a:schemeClr val="bg1"/>
                </a:solidFill>
              </a:rPr>
              <a:t>Place-Based CMHTs</a:t>
            </a:r>
          </a:p>
        </p:txBody>
      </p:sp>
      <p:pic>
        <p:nvPicPr>
          <p:cNvPr id="62"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8118" y="691404"/>
            <a:ext cx="515113" cy="28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1306286" y="903234"/>
            <a:ext cx="1578939" cy="246221"/>
          </a:xfrm>
          <a:prstGeom prst="rect">
            <a:avLst/>
          </a:prstGeom>
          <a:noFill/>
        </p:spPr>
        <p:txBody>
          <a:bodyPr wrap="square" rtlCol="0">
            <a:spAutoFit/>
          </a:bodyPr>
          <a:lstStyle/>
          <a:p>
            <a:pPr algn="ctr"/>
            <a:r>
              <a:rPr lang="en-GB" sz="500" dirty="0">
                <a:solidFill>
                  <a:schemeClr val="bg1"/>
                </a:solidFill>
              </a:rPr>
              <a:t>Provider-led Collaboratives for Secure Care, Eating Disorders and Tier 4  CAMHS inpatient services</a:t>
            </a:r>
          </a:p>
        </p:txBody>
      </p:sp>
      <p:sp>
        <p:nvSpPr>
          <p:cNvPr id="64" name="TextBox 63"/>
          <p:cNvSpPr txBox="1"/>
          <p:nvPr/>
        </p:nvSpPr>
        <p:spPr>
          <a:xfrm>
            <a:off x="719787" y="1659075"/>
            <a:ext cx="620726" cy="400110"/>
          </a:xfrm>
          <a:prstGeom prst="rect">
            <a:avLst/>
          </a:prstGeom>
          <a:noFill/>
        </p:spPr>
        <p:txBody>
          <a:bodyPr wrap="square" rtlCol="0">
            <a:spAutoFit/>
          </a:bodyPr>
          <a:lstStyle/>
          <a:p>
            <a:pPr algn="ctr"/>
            <a:r>
              <a:rPr lang="en-GB" sz="500" b="1" dirty="0"/>
              <a:t>24/7 </a:t>
            </a:r>
          </a:p>
          <a:p>
            <a:pPr algn="ctr"/>
            <a:r>
              <a:rPr lang="en-GB" sz="500" b="1" dirty="0"/>
              <a:t>Integrated</a:t>
            </a:r>
          </a:p>
          <a:p>
            <a:pPr algn="ctr"/>
            <a:r>
              <a:rPr lang="en-GB" sz="500" b="1" dirty="0"/>
              <a:t>Response </a:t>
            </a:r>
          </a:p>
          <a:p>
            <a:pPr algn="ctr"/>
            <a:r>
              <a:rPr lang="en-GB" sz="500" b="1" dirty="0"/>
              <a:t>Hub</a:t>
            </a:r>
          </a:p>
        </p:txBody>
      </p:sp>
      <p:pic>
        <p:nvPicPr>
          <p:cNvPr id="1026" name="Picture 2"/>
          <p:cNvPicPr>
            <a:picLocks noChangeAspect="1" noChangeArrowheads="1"/>
          </p:cNvPicPr>
          <p:nvPr/>
        </p:nvPicPr>
        <p:blipFill>
          <a:blip r:embed="rId21">
            <a:duotone>
              <a:schemeClr val="accent6">
                <a:shade val="45000"/>
                <a:satMod val="135000"/>
              </a:schemeClr>
              <a:prstClr val="white"/>
            </a:duotone>
            <a:extLst>
              <a:ext uri="{BEBA8EAE-BF5A-486C-A8C5-ECC9F3942E4B}">
                <a14:imgProps xmlns:a14="http://schemas.microsoft.com/office/drawing/2010/main">
                  <a14:imgLayer r:embed="rId22">
                    <a14:imgEffect>
                      <a14:backgroundRemoval t="424" b="99576" l="0" r="100000">
                        <a14:foregroundMark x1="61603" y1="33475" x2="61603" y2="33475"/>
                      </a14:backgroundRemoval>
                    </a14:imgEffect>
                  </a14:imgLayer>
                </a14:imgProps>
              </a:ext>
              <a:ext uri="{28A0092B-C50C-407E-A947-70E740481C1C}">
                <a14:useLocalDpi xmlns:a14="http://schemas.microsoft.com/office/drawing/2010/main" val="0"/>
              </a:ext>
            </a:extLst>
          </a:blip>
          <a:srcRect/>
          <a:stretch>
            <a:fillRect/>
          </a:stretch>
        </p:blipFill>
        <p:spPr bwMode="auto">
          <a:xfrm>
            <a:off x="1042583" y="1422831"/>
            <a:ext cx="333066" cy="33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2772152" y="1723965"/>
            <a:ext cx="620726" cy="323165"/>
          </a:xfrm>
          <a:prstGeom prst="rect">
            <a:avLst/>
          </a:prstGeom>
          <a:noFill/>
        </p:spPr>
        <p:txBody>
          <a:bodyPr wrap="square" rtlCol="0">
            <a:spAutoFit/>
          </a:bodyPr>
          <a:lstStyle/>
          <a:p>
            <a:pPr algn="ctr"/>
            <a:r>
              <a:rPr lang="en-GB" sz="500" b="1" dirty="0"/>
              <a:t>Digital Support</a:t>
            </a:r>
          </a:p>
          <a:p>
            <a:pPr algn="ctr"/>
            <a:r>
              <a:rPr lang="en-GB" sz="500" b="1" dirty="0"/>
              <a:t>&amp; Therapy</a:t>
            </a:r>
          </a:p>
          <a:p>
            <a:pPr algn="ctr"/>
            <a:r>
              <a:rPr lang="en-GB" sz="500" b="1" dirty="0"/>
              <a:t>Pathways</a:t>
            </a:r>
          </a:p>
        </p:txBody>
      </p:sp>
      <p:pic>
        <p:nvPicPr>
          <p:cNvPr id="1027"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12750" y="1409543"/>
            <a:ext cx="344949" cy="34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4858" y="2764860"/>
            <a:ext cx="148002" cy="19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66572" y="2721905"/>
            <a:ext cx="171736" cy="24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p:nvPr/>
        </p:nvSpPr>
        <p:spPr>
          <a:xfrm>
            <a:off x="1050524" y="2916817"/>
            <a:ext cx="584719" cy="246221"/>
          </a:xfrm>
          <a:prstGeom prst="rect">
            <a:avLst/>
          </a:prstGeom>
          <a:noFill/>
        </p:spPr>
        <p:txBody>
          <a:bodyPr wrap="square" rtlCol="0">
            <a:spAutoFit/>
          </a:bodyPr>
          <a:lstStyle/>
          <a:p>
            <a:pPr algn="ctr"/>
            <a:r>
              <a:rPr lang="en-GB" sz="500" b="1" dirty="0"/>
              <a:t>2x Transitions Teams</a:t>
            </a:r>
          </a:p>
        </p:txBody>
      </p:sp>
      <p:pic>
        <p:nvPicPr>
          <p:cNvPr id="7" name="Picture 2"/>
          <p:cNvPicPr>
            <a:picLocks noChangeAspect="1" noChangeArrowheads="1"/>
          </p:cNvPicPr>
          <p:nvPr/>
        </p:nvPicPr>
        <p:blipFill>
          <a:blip r:embed="rId2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8399" y="2794604"/>
            <a:ext cx="234950" cy="16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1850" y="2775426"/>
            <a:ext cx="86748" cy="11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2463514" y="2962085"/>
            <a:ext cx="584719" cy="246221"/>
          </a:xfrm>
          <a:prstGeom prst="rect">
            <a:avLst/>
          </a:prstGeom>
          <a:noFill/>
        </p:spPr>
        <p:txBody>
          <a:bodyPr wrap="square" rtlCol="0">
            <a:spAutoFit/>
          </a:bodyPr>
          <a:lstStyle/>
          <a:p>
            <a:pPr algn="ctr"/>
            <a:r>
              <a:rPr lang="en-GB" sz="500" b="1" dirty="0"/>
              <a:t>2x Place of Safety</a:t>
            </a:r>
          </a:p>
        </p:txBody>
      </p:sp>
      <p:sp>
        <p:nvSpPr>
          <p:cNvPr id="68" name="TextBox 67"/>
          <p:cNvSpPr txBox="1"/>
          <p:nvPr/>
        </p:nvSpPr>
        <p:spPr>
          <a:xfrm>
            <a:off x="2443074" y="3443083"/>
            <a:ext cx="971048" cy="246221"/>
          </a:xfrm>
          <a:prstGeom prst="rect">
            <a:avLst/>
          </a:prstGeom>
          <a:noFill/>
        </p:spPr>
        <p:txBody>
          <a:bodyPr wrap="square" rtlCol="0">
            <a:spAutoFit/>
          </a:bodyPr>
          <a:lstStyle/>
          <a:p>
            <a:pPr algn="ctr"/>
            <a:r>
              <a:rPr lang="en-GB" sz="500" b="1" dirty="0"/>
              <a:t>MH Recovery </a:t>
            </a:r>
          </a:p>
          <a:p>
            <a:pPr algn="ctr"/>
            <a:r>
              <a:rPr lang="en-GB" sz="500" b="1" dirty="0"/>
              <a:t>College</a:t>
            </a:r>
          </a:p>
        </p:txBody>
      </p:sp>
      <p:pic>
        <p:nvPicPr>
          <p:cNvPr id="12"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01381" y="3245096"/>
            <a:ext cx="251249" cy="25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59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137311" y="116785"/>
            <a:ext cx="6708487" cy="589798"/>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mn-lt"/>
                <a:cs typeface="Arial" panose="020B0604020202020204" pitchFamily="34" charset="0"/>
              </a:rPr>
              <a:t>MHLDA Collaborative Programme</a:t>
            </a:r>
          </a:p>
          <a:p>
            <a:r>
              <a:rPr lang="en-US" sz="1600" b="1" dirty="0">
                <a:solidFill>
                  <a:srgbClr val="8CC1B7"/>
                </a:solidFill>
                <a:latin typeface="+mn-lt"/>
                <a:cs typeface="Arial" panose="020B0604020202020204" pitchFamily="34" charset="0"/>
              </a:rPr>
              <a:t>Working at ‘Place’ &amp; ‘Sub-Place’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862" y="-33901"/>
            <a:ext cx="5629337" cy="530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961" y="1017527"/>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167" y="1913667"/>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147" y="3054667"/>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559" y="3058549"/>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072" y="2377250"/>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823" y="2576877"/>
            <a:ext cx="166089" cy="1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872" y="2847537"/>
            <a:ext cx="219364" cy="18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10" y="2355370"/>
            <a:ext cx="219364" cy="18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192" y="945291"/>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29" y="1693771"/>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23" y="2054950"/>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168" y="3545323"/>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0325" y="3602653"/>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655" y="2773588"/>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293" y="2892315"/>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932" y="3273176"/>
            <a:ext cx="253853" cy="2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281" y="3142920"/>
            <a:ext cx="409331" cy="2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548" y="1685307"/>
            <a:ext cx="409331" cy="22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9879" y="1614430"/>
            <a:ext cx="304183" cy="29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854" y="2834036"/>
            <a:ext cx="304183" cy="29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2129" y="987360"/>
            <a:ext cx="2492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592" y="1513857"/>
            <a:ext cx="2492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65" y="1498542"/>
            <a:ext cx="4079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872" y="1936186"/>
            <a:ext cx="304183" cy="29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72" y="2481292"/>
            <a:ext cx="327572" cy="27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514" y="1849163"/>
            <a:ext cx="379068" cy="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2677" y="2804243"/>
            <a:ext cx="369685" cy="25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460" y="2355370"/>
            <a:ext cx="330121" cy="28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63" y="1420956"/>
            <a:ext cx="26193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58650" y="3225480"/>
            <a:ext cx="323931" cy="31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2700" y="1463025"/>
            <a:ext cx="2492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9816" y="2139088"/>
            <a:ext cx="2492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94247" y="3913760"/>
            <a:ext cx="257175" cy="25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18445" y="3000141"/>
            <a:ext cx="257175" cy="25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81995" y="2594789"/>
            <a:ext cx="257175" cy="25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3553859" y="1463025"/>
            <a:ext cx="1750575" cy="17337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6587" y="1088168"/>
            <a:ext cx="2309936" cy="292388"/>
          </a:xfrm>
          <a:prstGeom prst="rect">
            <a:avLst/>
          </a:prstGeom>
          <a:noFill/>
        </p:spPr>
        <p:txBody>
          <a:bodyPr wrap="square" rtlCol="0">
            <a:spAutoFit/>
          </a:bodyPr>
          <a:lstStyle/>
          <a:p>
            <a:endParaRPr lang="en-GB" dirty="0"/>
          </a:p>
        </p:txBody>
      </p:sp>
      <p:sp>
        <p:nvSpPr>
          <p:cNvPr id="12" name="TextBox 11"/>
          <p:cNvSpPr txBox="1"/>
          <p:nvPr/>
        </p:nvSpPr>
        <p:spPr>
          <a:xfrm>
            <a:off x="813460" y="1429763"/>
            <a:ext cx="1187532" cy="369332"/>
          </a:xfrm>
          <a:prstGeom prst="rect">
            <a:avLst/>
          </a:prstGeom>
          <a:noFill/>
        </p:spPr>
        <p:txBody>
          <a:bodyPr wrap="square" rtlCol="0">
            <a:spAutoFit/>
          </a:bodyPr>
          <a:lstStyle/>
          <a:p>
            <a:r>
              <a:rPr lang="en-GB" sz="900" dirty="0"/>
              <a:t>Mental Health Inpatient Hospitals</a:t>
            </a:r>
          </a:p>
        </p:txBody>
      </p:sp>
      <p:sp>
        <p:nvSpPr>
          <p:cNvPr id="46" name="TextBox 45"/>
          <p:cNvSpPr txBox="1"/>
          <p:nvPr/>
        </p:nvSpPr>
        <p:spPr>
          <a:xfrm>
            <a:off x="813460" y="1847819"/>
            <a:ext cx="1187532" cy="507831"/>
          </a:xfrm>
          <a:prstGeom prst="rect">
            <a:avLst/>
          </a:prstGeom>
          <a:noFill/>
        </p:spPr>
        <p:txBody>
          <a:bodyPr wrap="square" rtlCol="0">
            <a:spAutoFit/>
          </a:bodyPr>
          <a:lstStyle/>
          <a:p>
            <a:r>
              <a:rPr lang="en-GB" sz="900" dirty="0"/>
              <a:t>Specialist Mental Health Treatment Centres</a:t>
            </a:r>
          </a:p>
        </p:txBody>
      </p:sp>
      <p:sp>
        <p:nvSpPr>
          <p:cNvPr id="47" name="TextBox 46"/>
          <p:cNvSpPr txBox="1"/>
          <p:nvPr/>
        </p:nvSpPr>
        <p:spPr>
          <a:xfrm>
            <a:off x="813460" y="2434705"/>
            <a:ext cx="1187532" cy="369332"/>
          </a:xfrm>
          <a:prstGeom prst="rect">
            <a:avLst/>
          </a:prstGeom>
          <a:noFill/>
        </p:spPr>
        <p:txBody>
          <a:bodyPr wrap="square" rtlCol="0">
            <a:spAutoFit/>
          </a:bodyPr>
          <a:lstStyle/>
          <a:p>
            <a:r>
              <a:rPr lang="en-GB" sz="900" dirty="0"/>
              <a:t>Mental Health Crisis Houses</a:t>
            </a:r>
          </a:p>
        </p:txBody>
      </p:sp>
      <p:sp>
        <p:nvSpPr>
          <p:cNvPr id="49" name="TextBox 48"/>
          <p:cNvSpPr txBox="1"/>
          <p:nvPr/>
        </p:nvSpPr>
        <p:spPr>
          <a:xfrm>
            <a:off x="6998274" y="1854678"/>
            <a:ext cx="1274618" cy="369332"/>
          </a:xfrm>
          <a:prstGeom prst="rect">
            <a:avLst/>
          </a:prstGeom>
          <a:noFill/>
        </p:spPr>
        <p:txBody>
          <a:bodyPr wrap="square" rtlCol="0">
            <a:spAutoFit/>
          </a:bodyPr>
          <a:lstStyle/>
          <a:p>
            <a:pPr algn="r"/>
            <a:r>
              <a:rPr lang="en-GB" sz="900" dirty="0"/>
              <a:t>Neighbourhood Community MH Teams</a:t>
            </a:r>
          </a:p>
        </p:txBody>
      </p:sp>
      <p:sp>
        <p:nvSpPr>
          <p:cNvPr id="50" name="TextBox 49"/>
          <p:cNvSpPr txBox="1"/>
          <p:nvPr/>
        </p:nvSpPr>
        <p:spPr>
          <a:xfrm>
            <a:off x="7115299" y="2343860"/>
            <a:ext cx="1187532" cy="369332"/>
          </a:xfrm>
          <a:prstGeom prst="rect">
            <a:avLst/>
          </a:prstGeom>
          <a:noFill/>
        </p:spPr>
        <p:txBody>
          <a:bodyPr wrap="square" rtlCol="0">
            <a:spAutoFit/>
          </a:bodyPr>
          <a:lstStyle/>
          <a:p>
            <a:pPr algn="r"/>
            <a:r>
              <a:rPr lang="en-GB" sz="900" dirty="0"/>
              <a:t>Mental Health </a:t>
            </a:r>
          </a:p>
          <a:p>
            <a:pPr algn="r"/>
            <a:r>
              <a:rPr lang="en-GB" sz="900" dirty="0"/>
              <a:t>Crisis Cafes</a:t>
            </a:r>
          </a:p>
        </p:txBody>
      </p:sp>
      <p:sp>
        <p:nvSpPr>
          <p:cNvPr id="51" name="TextBox 50"/>
          <p:cNvSpPr txBox="1"/>
          <p:nvPr/>
        </p:nvSpPr>
        <p:spPr>
          <a:xfrm>
            <a:off x="6907359" y="2773588"/>
            <a:ext cx="1456449" cy="369332"/>
          </a:xfrm>
          <a:prstGeom prst="rect">
            <a:avLst/>
          </a:prstGeom>
          <a:noFill/>
        </p:spPr>
        <p:txBody>
          <a:bodyPr wrap="square" rtlCol="0">
            <a:spAutoFit/>
          </a:bodyPr>
          <a:lstStyle/>
          <a:p>
            <a:pPr algn="r"/>
            <a:r>
              <a:rPr lang="en-GB" sz="900" dirty="0"/>
              <a:t>North Northamptonshire Council – Community Hubs</a:t>
            </a:r>
          </a:p>
        </p:txBody>
      </p:sp>
      <p:sp>
        <p:nvSpPr>
          <p:cNvPr id="53" name="TextBox 52"/>
          <p:cNvSpPr txBox="1"/>
          <p:nvPr/>
        </p:nvSpPr>
        <p:spPr>
          <a:xfrm>
            <a:off x="6907360" y="3225480"/>
            <a:ext cx="1456449" cy="369332"/>
          </a:xfrm>
          <a:prstGeom prst="rect">
            <a:avLst/>
          </a:prstGeom>
          <a:noFill/>
        </p:spPr>
        <p:txBody>
          <a:bodyPr wrap="square" rtlCol="0">
            <a:spAutoFit/>
          </a:bodyPr>
          <a:lstStyle/>
          <a:p>
            <a:pPr algn="r"/>
            <a:r>
              <a:rPr lang="en-GB" sz="900" dirty="0"/>
              <a:t>West Northamptonshire Council – Community Hubs</a:t>
            </a:r>
          </a:p>
        </p:txBody>
      </p:sp>
      <p:sp>
        <p:nvSpPr>
          <p:cNvPr id="14" name="TextBox 13"/>
          <p:cNvSpPr txBox="1"/>
          <p:nvPr/>
        </p:nvSpPr>
        <p:spPr>
          <a:xfrm>
            <a:off x="273131" y="1017527"/>
            <a:ext cx="1508167" cy="292388"/>
          </a:xfrm>
          <a:prstGeom prst="rect">
            <a:avLst/>
          </a:prstGeom>
          <a:noFill/>
        </p:spPr>
        <p:txBody>
          <a:bodyPr wrap="square" rtlCol="0">
            <a:spAutoFit/>
          </a:bodyPr>
          <a:lstStyle/>
          <a:p>
            <a:pPr algn="ctr"/>
            <a:r>
              <a:rPr lang="en-GB" b="1" dirty="0">
                <a:solidFill>
                  <a:schemeClr val="accent1"/>
                </a:solidFill>
              </a:rPr>
              <a:t>Available at ‘Place’</a:t>
            </a:r>
          </a:p>
        </p:txBody>
      </p:sp>
      <p:sp>
        <p:nvSpPr>
          <p:cNvPr id="54" name="TextBox 53"/>
          <p:cNvSpPr txBox="1"/>
          <p:nvPr/>
        </p:nvSpPr>
        <p:spPr>
          <a:xfrm>
            <a:off x="6999823" y="1437929"/>
            <a:ext cx="1835518" cy="292388"/>
          </a:xfrm>
          <a:prstGeom prst="rect">
            <a:avLst/>
          </a:prstGeom>
          <a:noFill/>
        </p:spPr>
        <p:txBody>
          <a:bodyPr wrap="square" rtlCol="0">
            <a:spAutoFit/>
          </a:bodyPr>
          <a:lstStyle/>
          <a:p>
            <a:pPr algn="ctr"/>
            <a:r>
              <a:rPr lang="en-GB" b="1" dirty="0">
                <a:solidFill>
                  <a:srgbClr val="8FB5C8"/>
                </a:solidFill>
              </a:rPr>
              <a:t>Available at ‘Sub-Place’</a:t>
            </a:r>
          </a:p>
        </p:txBody>
      </p:sp>
      <p:sp>
        <p:nvSpPr>
          <p:cNvPr id="20" name="Rounded Rectangle 19"/>
          <p:cNvSpPr/>
          <p:nvPr/>
        </p:nvSpPr>
        <p:spPr>
          <a:xfrm>
            <a:off x="137311" y="987360"/>
            <a:ext cx="1914244" cy="1986388"/>
          </a:xfrm>
          <a:prstGeom prst="roundRect">
            <a:avLst>
              <a:gd name="adj" fmla="val 394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6907360" y="1347109"/>
            <a:ext cx="2020441" cy="2913855"/>
          </a:xfrm>
          <a:prstGeom prst="roundRect">
            <a:avLst>
              <a:gd name="adj" fmla="val 3949"/>
            </a:avLst>
          </a:prstGeom>
          <a:noFill/>
          <a:ln>
            <a:solidFill>
              <a:srgbClr val="8FB5C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470" y="3225480"/>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1582" y="3275383"/>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7013" y="1519123"/>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9604" y="2146880"/>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1712" y="2392750"/>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3837" y="1203148"/>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7721" y="4194289"/>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1245" y="3895030"/>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11174" y="3791566"/>
            <a:ext cx="5302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p:cNvSpPr txBox="1"/>
          <p:nvPr/>
        </p:nvSpPr>
        <p:spPr>
          <a:xfrm>
            <a:off x="7085360" y="3670802"/>
            <a:ext cx="1187532" cy="369332"/>
          </a:xfrm>
          <a:prstGeom prst="rect">
            <a:avLst/>
          </a:prstGeom>
          <a:noFill/>
        </p:spPr>
        <p:txBody>
          <a:bodyPr wrap="square" rtlCol="0">
            <a:spAutoFit/>
          </a:bodyPr>
          <a:lstStyle/>
          <a:p>
            <a:pPr algn="r"/>
            <a:r>
              <a:rPr lang="en-GB" sz="900" dirty="0"/>
              <a:t>Mental Health </a:t>
            </a:r>
          </a:p>
          <a:p>
            <a:pPr algn="r"/>
            <a:r>
              <a:rPr lang="en-GB" sz="900" dirty="0"/>
              <a:t>VCSE Sector Hubs</a:t>
            </a:r>
          </a:p>
        </p:txBody>
      </p:sp>
    </p:spTree>
    <p:extLst>
      <p:ext uri="{BB962C8B-B14F-4D97-AF65-F5344CB8AC3E}">
        <p14:creationId xmlns:p14="http://schemas.microsoft.com/office/powerpoint/2010/main" val="201860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060FDB-ED44-46F8-88DD-68424EE644E9}"/>
              </a:ext>
            </a:extLst>
          </p:cNvPr>
          <p:cNvSpPr>
            <a:spLocks noGrp="1"/>
          </p:cNvSpPr>
          <p:nvPr>
            <p:ph type="sldNum" sz="quarter" idx="10"/>
          </p:nvPr>
        </p:nvSpPr>
        <p:spPr/>
        <p:txBody>
          <a:bodyPr/>
          <a:lstStyle/>
          <a:p>
            <a:fld id="{6CC72DD5-14A2-49B9-A213-0F99922027F3}" type="slidenum">
              <a:rPr lang="en-GB" smtClean="0"/>
              <a:pPr/>
              <a:t>16</a:t>
            </a:fld>
            <a:endParaRPr lang="en-GB" dirty="0"/>
          </a:p>
        </p:txBody>
      </p:sp>
      <p:sp>
        <p:nvSpPr>
          <p:cNvPr id="4" name="Title 3">
            <a:extLst>
              <a:ext uri="{FF2B5EF4-FFF2-40B4-BE49-F238E27FC236}">
                <a16:creationId xmlns:a16="http://schemas.microsoft.com/office/drawing/2014/main" id="{344D18AB-F5DC-4F68-ABCA-BC8787FEAC50}"/>
              </a:ext>
            </a:extLst>
          </p:cNvPr>
          <p:cNvSpPr txBox="1">
            <a:spLocks noGrp="1"/>
          </p:cNvSpPr>
          <p:nvPr>
            <p:ph type="title"/>
          </p:nvPr>
        </p:nvSpPr>
        <p:spPr>
          <a:xfrm>
            <a:off x="94074" y="63363"/>
            <a:ext cx="8567737" cy="505004"/>
          </a:xfrm>
          <a:prstGeom prst="rect">
            <a:avLst/>
          </a:prstGeom>
          <a:noFill/>
        </p:spPr>
        <p:txBody>
          <a:bodyPr wrap="square" rtlCol="0">
            <a:spAutoFit/>
          </a:bodyPr>
          <a:lstStyle/>
          <a:p>
            <a:r>
              <a:rPr lang="en-GB" sz="1600" b="1" dirty="0">
                <a:solidFill>
                  <a:schemeClr val="accent1"/>
                </a:solidFill>
              </a:rPr>
              <a:t>Mental Health Learning Disabilities &amp; Autism Collaborative Programme</a:t>
            </a:r>
          </a:p>
          <a:p>
            <a:r>
              <a:rPr lang="en-GB" sz="1600" b="1" dirty="0">
                <a:solidFill>
                  <a:schemeClr val="accent2"/>
                </a:solidFill>
              </a:rPr>
              <a:t>Equalities Enabler </a:t>
            </a:r>
          </a:p>
        </p:txBody>
      </p:sp>
      <p:pic>
        <p:nvPicPr>
          <p:cNvPr id="5" name="Content Placeholder 3">
            <a:extLst>
              <a:ext uri="{FF2B5EF4-FFF2-40B4-BE49-F238E27FC236}">
                <a16:creationId xmlns:a16="http://schemas.microsoft.com/office/drawing/2014/main" id="{D6AF4C58-3020-463B-817D-AC726CA934C7}"/>
              </a:ext>
            </a:extLst>
          </p:cNvPr>
          <p:cNvPicPr>
            <a:picLocks noChangeAspect="1"/>
          </p:cNvPicPr>
          <p:nvPr/>
        </p:nvPicPr>
        <p:blipFill rotWithShape="1">
          <a:blip r:embed="rId3">
            <a:extLst>
              <a:ext uri="{28A0092B-C50C-407E-A947-70E740481C1C}">
                <a14:useLocalDpi xmlns:a14="http://schemas.microsoft.com/office/drawing/2010/main" val="0"/>
              </a:ext>
            </a:extLst>
          </a:blip>
          <a:srcRect l="-1" r="483" b="35258"/>
          <a:stretch/>
        </p:blipFill>
        <p:spPr>
          <a:xfrm>
            <a:off x="941197" y="1394872"/>
            <a:ext cx="6887734" cy="3031701"/>
          </a:xfrm>
          <a:prstGeom prst="rect">
            <a:avLst/>
          </a:prstGeom>
        </p:spPr>
      </p:pic>
      <p:sp>
        <p:nvSpPr>
          <p:cNvPr id="6" name="TextBox 5">
            <a:extLst>
              <a:ext uri="{FF2B5EF4-FFF2-40B4-BE49-F238E27FC236}">
                <a16:creationId xmlns:a16="http://schemas.microsoft.com/office/drawing/2014/main" id="{CC133B2B-D958-47DA-9265-732C04D79BAE}"/>
              </a:ext>
            </a:extLst>
          </p:cNvPr>
          <p:cNvSpPr txBox="1"/>
          <p:nvPr/>
        </p:nvSpPr>
        <p:spPr>
          <a:xfrm>
            <a:off x="1020752" y="1018987"/>
            <a:ext cx="6759402" cy="400110"/>
          </a:xfrm>
          <a:prstGeom prst="rect">
            <a:avLst/>
          </a:prstGeom>
          <a:solidFill>
            <a:schemeClr val="accent1"/>
          </a:solidFill>
        </p:spPr>
        <p:txBody>
          <a:bodyPr wrap="square" rtlCol="0">
            <a:spAutoFit/>
          </a:bodyPr>
          <a:lstStyle/>
          <a:p>
            <a:pPr algn="ctr"/>
            <a:r>
              <a:rPr lang="en-GB" sz="2000" b="1" dirty="0">
                <a:solidFill>
                  <a:schemeClr val="bg1"/>
                </a:solidFill>
                <a:latin typeface="Arial" charset="0"/>
                <a:cs typeface="Arial" charset="0"/>
              </a:rPr>
              <a:t>Health Equity</a:t>
            </a:r>
            <a:r>
              <a:rPr lang="en-GB" sz="2000" dirty="0"/>
              <a:t> </a:t>
            </a:r>
          </a:p>
        </p:txBody>
      </p:sp>
    </p:spTree>
    <p:extLst>
      <p:ext uri="{BB962C8B-B14F-4D97-AF65-F5344CB8AC3E}">
        <p14:creationId xmlns:p14="http://schemas.microsoft.com/office/powerpoint/2010/main" val="384192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7010400" y="4937290"/>
            <a:ext cx="2133600" cy="273844"/>
          </a:xfrm>
          <a:prstGeom prst="rect">
            <a:avLst/>
          </a:prstGeom>
        </p:spPr>
        <p:txBody>
          <a:bodyPr/>
          <a:lst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a:lstStyle>
          <a:p>
            <a:pPr algn="r"/>
            <a:fld id="{6CC72DD5-14A2-49B9-A213-0F99922027F3}" type="slidenum">
              <a:rPr lang="en-GB" b="1" smtClean="0">
                <a:solidFill>
                  <a:schemeClr val="bg1"/>
                </a:solidFill>
                <a:latin typeface="Arial" panose="020B0604020202020204" pitchFamily="34" charset="0"/>
                <a:cs typeface="Arial" panose="020B0604020202020204" pitchFamily="34" charset="0"/>
              </a:rPr>
              <a:pPr algn="r"/>
              <a:t>17</a:t>
            </a:fld>
            <a:endParaRPr lang="en-GB" b="1"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183048" y="181654"/>
            <a:ext cx="6708487" cy="539194"/>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mn-lt"/>
                <a:cs typeface="Arial" panose="020B0604020202020204" pitchFamily="34" charset="0"/>
              </a:rPr>
              <a:t>MHLDA Collaborative Programme</a:t>
            </a:r>
          </a:p>
          <a:p>
            <a:r>
              <a:rPr lang="en-US" sz="1600" b="1" dirty="0">
                <a:solidFill>
                  <a:srgbClr val="8CC1B7"/>
                </a:solidFill>
                <a:latin typeface="+mn-lt"/>
                <a:cs typeface="Arial" panose="020B0604020202020204" pitchFamily="34" charset="0"/>
              </a:rPr>
              <a:t>Addressing Health Inequalities</a:t>
            </a:r>
          </a:p>
        </p:txBody>
      </p:sp>
      <p:sp>
        <p:nvSpPr>
          <p:cNvPr id="2" name="TextBox 1"/>
          <p:cNvSpPr txBox="1"/>
          <p:nvPr/>
        </p:nvSpPr>
        <p:spPr>
          <a:xfrm>
            <a:off x="534390" y="1762228"/>
            <a:ext cx="1056904" cy="338554"/>
          </a:xfrm>
          <a:prstGeom prst="rect">
            <a:avLst/>
          </a:prstGeom>
          <a:noFill/>
        </p:spPr>
        <p:txBody>
          <a:bodyPr wrap="square" rtlCol="0">
            <a:spAutoFit/>
          </a:bodyPr>
          <a:lstStyle/>
          <a:p>
            <a:pPr algn="ctr"/>
            <a:r>
              <a:rPr lang="en-GB" sz="800" dirty="0"/>
              <a:t>Restore Services Inclusively</a:t>
            </a:r>
          </a:p>
        </p:txBody>
      </p:sp>
      <p:sp>
        <p:nvSpPr>
          <p:cNvPr id="6" name="TextBox 5"/>
          <p:cNvSpPr txBox="1"/>
          <p:nvPr/>
        </p:nvSpPr>
        <p:spPr>
          <a:xfrm>
            <a:off x="534390" y="2351025"/>
            <a:ext cx="1056904" cy="338554"/>
          </a:xfrm>
          <a:prstGeom prst="rect">
            <a:avLst/>
          </a:prstGeom>
          <a:noFill/>
        </p:spPr>
        <p:txBody>
          <a:bodyPr wrap="square" rtlCol="0">
            <a:spAutoFit/>
          </a:bodyPr>
          <a:lstStyle/>
          <a:p>
            <a:pPr algn="ctr"/>
            <a:r>
              <a:rPr lang="en-GB" sz="800" dirty="0"/>
              <a:t>Mitigate against digital exclusion</a:t>
            </a:r>
          </a:p>
        </p:txBody>
      </p:sp>
      <p:sp>
        <p:nvSpPr>
          <p:cNvPr id="7" name="TextBox 6"/>
          <p:cNvSpPr txBox="1"/>
          <p:nvPr/>
        </p:nvSpPr>
        <p:spPr>
          <a:xfrm>
            <a:off x="534390" y="2899558"/>
            <a:ext cx="1056904" cy="338554"/>
          </a:xfrm>
          <a:prstGeom prst="rect">
            <a:avLst/>
          </a:prstGeom>
          <a:noFill/>
        </p:spPr>
        <p:txBody>
          <a:bodyPr wrap="square" rtlCol="0">
            <a:spAutoFit/>
          </a:bodyPr>
          <a:lstStyle/>
          <a:p>
            <a:pPr algn="ctr"/>
            <a:r>
              <a:rPr lang="en-GB" sz="800" dirty="0"/>
              <a:t>Ensure datasets are timely &amp; accurate</a:t>
            </a:r>
          </a:p>
        </p:txBody>
      </p:sp>
      <p:sp>
        <p:nvSpPr>
          <p:cNvPr id="8" name="TextBox 7"/>
          <p:cNvSpPr txBox="1"/>
          <p:nvPr/>
        </p:nvSpPr>
        <p:spPr>
          <a:xfrm>
            <a:off x="445325" y="3447956"/>
            <a:ext cx="1229095" cy="338554"/>
          </a:xfrm>
          <a:prstGeom prst="rect">
            <a:avLst/>
          </a:prstGeom>
          <a:noFill/>
        </p:spPr>
        <p:txBody>
          <a:bodyPr wrap="square" rtlCol="0">
            <a:spAutoFit/>
          </a:bodyPr>
          <a:lstStyle/>
          <a:p>
            <a:pPr algn="ctr"/>
            <a:r>
              <a:rPr lang="en-GB" sz="800" dirty="0"/>
              <a:t>Accelerate preventative programmes</a:t>
            </a:r>
          </a:p>
        </p:txBody>
      </p:sp>
      <p:sp>
        <p:nvSpPr>
          <p:cNvPr id="10" name="TextBox 9"/>
          <p:cNvSpPr txBox="1"/>
          <p:nvPr/>
        </p:nvSpPr>
        <p:spPr>
          <a:xfrm>
            <a:off x="534390" y="4029694"/>
            <a:ext cx="1056904" cy="338554"/>
          </a:xfrm>
          <a:prstGeom prst="rect">
            <a:avLst/>
          </a:prstGeom>
          <a:noFill/>
        </p:spPr>
        <p:txBody>
          <a:bodyPr wrap="square" rtlCol="0">
            <a:spAutoFit/>
          </a:bodyPr>
          <a:lstStyle/>
          <a:p>
            <a:pPr algn="ctr"/>
            <a:r>
              <a:rPr lang="en-GB" sz="800" dirty="0"/>
              <a:t>Leadership &amp; Accountability</a:t>
            </a:r>
          </a:p>
        </p:txBody>
      </p:sp>
      <p:sp>
        <p:nvSpPr>
          <p:cNvPr id="3" name="TextBox 2"/>
          <p:cNvSpPr txBox="1"/>
          <p:nvPr/>
        </p:nvSpPr>
        <p:spPr>
          <a:xfrm>
            <a:off x="445325" y="1104405"/>
            <a:ext cx="2980706" cy="292388"/>
          </a:xfrm>
          <a:prstGeom prst="rect">
            <a:avLst/>
          </a:prstGeom>
          <a:noFill/>
        </p:spPr>
        <p:txBody>
          <a:bodyPr wrap="square" rtlCol="0">
            <a:spAutoFit/>
          </a:bodyPr>
          <a:lstStyle/>
          <a:p>
            <a:r>
              <a:rPr lang="en-GB" b="1" dirty="0">
                <a:solidFill>
                  <a:schemeClr val="accent1"/>
                </a:solidFill>
              </a:rPr>
              <a:t>Five Key Priorities</a:t>
            </a:r>
          </a:p>
        </p:txBody>
      </p:sp>
      <p:sp>
        <p:nvSpPr>
          <p:cNvPr id="12" name="TextBox 11"/>
          <p:cNvSpPr txBox="1"/>
          <p:nvPr/>
        </p:nvSpPr>
        <p:spPr>
          <a:xfrm>
            <a:off x="2117767" y="1819633"/>
            <a:ext cx="2980706" cy="292388"/>
          </a:xfrm>
          <a:prstGeom prst="rect">
            <a:avLst/>
          </a:prstGeom>
          <a:noFill/>
        </p:spPr>
        <p:txBody>
          <a:bodyPr wrap="square" rtlCol="0">
            <a:spAutoFit/>
          </a:bodyPr>
          <a:lstStyle/>
          <a:p>
            <a:r>
              <a:rPr lang="en-GB" b="1" dirty="0">
                <a:solidFill>
                  <a:srgbClr val="8FB5C8"/>
                </a:solidFill>
              </a:rPr>
              <a:t>Core20PLUS – Population Groups</a:t>
            </a:r>
          </a:p>
        </p:txBody>
      </p:sp>
      <p:sp>
        <p:nvSpPr>
          <p:cNvPr id="13" name="TextBox 12"/>
          <p:cNvSpPr txBox="1"/>
          <p:nvPr/>
        </p:nvSpPr>
        <p:spPr>
          <a:xfrm>
            <a:off x="3910828" y="2547314"/>
            <a:ext cx="2980707" cy="292388"/>
          </a:xfrm>
          <a:prstGeom prst="rect">
            <a:avLst/>
          </a:prstGeom>
          <a:noFill/>
        </p:spPr>
        <p:txBody>
          <a:bodyPr wrap="square" rtlCol="0">
            <a:spAutoFit/>
          </a:bodyPr>
          <a:lstStyle/>
          <a:p>
            <a:r>
              <a:rPr lang="en-GB" b="1" dirty="0">
                <a:solidFill>
                  <a:schemeClr val="accent5"/>
                </a:solidFill>
              </a:rPr>
              <a:t>Core 20 PLUS 5 – Population Groups</a:t>
            </a:r>
          </a:p>
        </p:txBody>
      </p:sp>
      <p:sp>
        <p:nvSpPr>
          <p:cNvPr id="14" name="TextBox 13"/>
          <p:cNvSpPr txBox="1"/>
          <p:nvPr/>
        </p:nvSpPr>
        <p:spPr>
          <a:xfrm>
            <a:off x="1875338" y="2605324"/>
            <a:ext cx="1056904" cy="584775"/>
          </a:xfrm>
          <a:prstGeom prst="rect">
            <a:avLst/>
          </a:prstGeom>
          <a:noFill/>
        </p:spPr>
        <p:txBody>
          <a:bodyPr wrap="square" rtlCol="0">
            <a:spAutoFit/>
          </a:bodyPr>
          <a:lstStyle/>
          <a:p>
            <a:pPr algn="ctr"/>
            <a:r>
              <a:rPr lang="en-GB" sz="800" b="1" dirty="0">
                <a:solidFill>
                  <a:srgbClr val="8FB5C8"/>
                </a:solidFill>
              </a:rPr>
              <a:t>CORE 20</a:t>
            </a:r>
          </a:p>
          <a:p>
            <a:pPr algn="ctr"/>
            <a:endParaRPr lang="en-GB" sz="800" dirty="0"/>
          </a:p>
          <a:p>
            <a:pPr algn="ctr"/>
            <a:r>
              <a:rPr lang="en-GB" sz="800" dirty="0"/>
              <a:t>Most deprived quintile</a:t>
            </a:r>
          </a:p>
        </p:txBody>
      </p:sp>
      <p:sp>
        <p:nvSpPr>
          <p:cNvPr id="15" name="TextBox 14"/>
          <p:cNvSpPr txBox="1"/>
          <p:nvPr/>
        </p:nvSpPr>
        <p:spPr>
          <a:xfrm>
            <a:off x="1862502" y="3578603"/>
            <a:ext cx="1056904" cy="830997"/>
          </a:xfrm>
          <a:prstGeom prst="rect">
            <a:avLst/>
          </a:prstGeom>
          <a:noFill/>
        </p:spPr>
        <p:txBody>
          <a:bodyPr wrap="square" rtlCol="0">
            <a:spAutoFit/>
          </a:bodyPr>
          <a:lstStyle/>
          <a:p>
            <a:pPr algn="ctr"/>
            <a:r>
              <a:rPr lang="en-GB" sz="800" b="1" dirty="0">
                <a:solidFill>
                  <a:srgbClr val="8FB5C8"/>
                </a:solidFill>
              </a:rPr>
              <a:t>PLUS 5</a:t>
            </a:r>
          </a:p>
          <a:p>
            <a:pPr algn="ctr"/>
            <a:endParaRPr lang="en-GB" sz="800" dirty="0"/>
          </a:p>
          <a:p>
            <a:pPr algn="ctr"/>
            <a:r>
              <a:rPr lang="en-GB" sz="800" dirty="0"/>
              <a:t>Ethnic minorities, etc. Locally determined using PHM data</a:t>
            </a:r>
          </a:p>
        </p:txBody>
      </p:sp>
      <p:sp>
        <p:nvSpPr>
          <p:cNvPr id="20" name="TextBox 19"/>
          <p:cNvSpPr txBox="1"/>
          <p:nvPr/>
        </p:nvSpPr>
        <p:spPr>
          <a:xfrm>
            <a:off x="3257798" y="2934569"/>
            <a:ext cx="1043982" cy="1092607"/>
          </a:xfrm>
          <a:prstGeom prst="rect">
            <a:avLst/>
          </a:prstGeom>
          <a:noFill/>
        </p:spPr>
        <p:txBody>
          <a:bodyPr wrap="square" rtlCol="0">
            <a:spAutoFit/>
          </a:bodyPr>
          <a:lstStyle/>
          <a:p>
            <a:pPr algn="ctr"/>
            <a:r>
              <a:rPr lang="en-GB" sz="800" b="1" dirty="0">
                <a:solidFill>
                  <a:schemeClr val="accent5"/>
                </a:solidFill>
              </a:rPr>
              <a:t>Severe Mental Illness</a:t>
            </a:r>
          </a:p>
          <a:p>
            <a:pPr algn="ctr"/>
            <a:endParaRPr lang="en-GB" sz="700" dirty="0"/>
          </a:p>
          <a:p>
            <a:pPr algn="ctr"/>
            <a:r>
              <a:rPr lang="en-GB" sz="700" dirty="0"/>
              <a:t>Ensuring annual health checks for 60% of those living with SMI (bringing SMI in line with the success seen in Learning Disabilities</a:t>
            </a:r>
          </a:p>
        </p:txBody>
      </p:sp>
      <p:sp>
        <p:nvSpPr>
          <p:cNvPr id="4" name="Rounded Rectangle 3"/>
          <p:cNvSpPr/>
          <p:nvPr/>
        </p:nvSpPr>
        <p:spPr>
          <a:xfrm>
            <a:off x="3257798" y="2934569"/>
            <a:ext cx="1043982" cy="1561696"/>
          </a:xfrm>
          <a:prstGeom prst="roundRect">
            <a:avLst>
              <a:gd name="adj" fmla="val 1049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1862502" y="2418668"/>
            <a:ext cx="1082577" cy="958088"/>
          </a:xfrm>
          <a:prstGeom prst="roundRect">
            <a:avLst>
              <a:gd name="adj" fmla="val 10494"/>
            </a:avLst>
          </a:prstGeom>
          <a:noFill/>
          <a:ln>
            <a:solidFill>
              <a:srgbClr val="8FB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1849665" y="3515058"/>
            <a:ext cx="1082577" cy="958088"/>
          </a:xfrm>
          <a:prstGeom prst="roundRect">
            <a:avLst>
              <a:gd name="adj" fmla="val 10494"/>
            </a:avLst>
          </a:prstGeom>
          <a:noFill/>
          <a:ln>
            <a:solidFill>
              <a:srgbClr val="8FB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452225" y="3376756"/>
            <a:ext cx="1229095" cy="480951"/>
          </a:xfrm>
          <a:prstGeom prst="roundRect">
            <a:avLst>
              <a:gd name="adj" fmla="val 10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445323" y="3958495"/>
            <a:ext cx="1229095" cy="480951"/>
          </a:xfrm>
          <a:prstGeom prst="roundRect">
            <a:avLst>
              <a:gd name="adj" fmla="val 10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445324" y="2828359"/>
            <a:ext cx="1229095" cy="480951"/>
          </a:xfrm>
          <a:prstGeom prst="roundRect">
            <a:avLst>
              <a:gd name="adj" fmla="val 10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453187" y="2279826"/>
            <a:ext cx="1229095" cy="480951"/>
          </a:xfrm>
          <a:prstGeom prst="roundRect">
            <a:avLst>
              <a:gd name="adj" fmla="val 10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448294" y="1691029"/>
            <a:ext cx="1229095" cy="480951"/>
          </a:xfrm>
          <a:prstGeom prst="roundRect">
            <a:avLst>
              <a:gd name="adj" fmla="val 104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49381" y="1033153"/>
            <a:ext cx="8775753" cy="3740728"/>
          </a:xfrm>
          <a:prstGeom prst="roundRect">
            <a:avLst>
              <a:gd name="adj" fmla="val 254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1799112" y="1691029"/>
            <a:ext cx="7131132" cy="3009807"/>
          </a:xfrm>
          <a:prstGeom prst="roundRect">
            <a:avLst>
              <a:gd name="adj" fmla="val 3055"/>
            </a:avLst>
          </a:prstGeom>
          <a:noFill/>
          <a:ln>
            <a:solidFill>
              <a:srgbClr val="8FB5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046021" y="2351025"/>
            <a:ext cx="5801096" cy="2280352"/>
          </a:xfrm>
          <a:prstGeom prst="roundRect">
            <a:avLst>
              <a:gd name="adj" fmla="val 5471"/>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ed Rectangle 34"/>
          <p:cNvSpPr/>
          <p:nvPr/>
        </p:nvSpPr>
        <p:spPr>
          <a:xfrm>
            <a:off x="4377811" y="2931567"/>
            <a:ext cx="1043982" cy="1561696"/>
          </a:xfrm>
          <a:prstGeom prst="roundRect">
            <a:avLst>
              <a:gd name="adj" fmla="val 1049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5492338" y="2931567"/>
            <a:ext cx="1043982" cy="1561696"/>
          </a:xfrm>
          <a:prstGeom prst="roundRect">
            <a:avLst>
              <a:gd name="adj" fmla="val 1049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6601112" y="2931567"/>
            <a:ext cx="1043982" cy="1561696"/>
          </a:xfrm>
          <a:prstGeom prst="roundRect">
            <a:avLst>
              <a:gd name="adj" fmla="val 1049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7720941" y="2931567"/>
            <a:ext cx="1043982" cy="1561696"/>
          </a:xfrm>
          <a:prstGeom prst="roundRect">
            <a:avLst>
              <a:gd name="adj" fmla="val 1049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4377811" y="2934569"/>
            <a:ext cx="1043982" cy="1092607"/>
          </a:xfrm>
          <a:prstGeom prst="rect">
            <a:avLst/>
          </a:prstGeom>
          <a:noFill/>
        </p:spPr>
        <p:txBody>
          <a:bodyPr wrap="square" rtlCol="0">
            <a:spAutoFit/>
          </a:bodyPr>
          <a:lstStyle/>
          <a:p>
            <a:pPr algn="ctr"/>
            <a:r>
              <a:rPr lang="en-GB" sz="800" b="1" dirty="0">
                <a:solidFill>
                  <a:schemeClr val="accent5"/>
                </a:solidFill>
              </a:rPr>
              <a:t>Maternity</a:t>
            </a:r>
          </a:p>
          <a:p>
            <a:pPr algn="ctr"/>
            <a:endParaRPr lang="en-GB" sz="800" dirty="0"/>
          </a:p>
          <a:p>
            <a:pPr algn="ctr"/>
            <a:endParaRPr lang="en-GB" sz="700" dirty="0"/>
          </a:p>
          <a:p>
            <a:pPr algn="ctr"/>
            <a:r>
              <a:rPr lang="en-GB" sz="700" dirty="0"/>
              <a:t>Ensuring continuity of care for 75% of women from BAME communities and from the most deprived groups</a:t>
            </a:r>
          </a:p>
        </p:txBody>
      </p:sp>
      <p:sp>
        <p:nvSpPr>
          <p:cNvPr id="44" name="TextBox 43"/>
          <p:cNvSpPr txBox="1"/>
          <p:nvPr/>
        </p:nvSpPr>
        <p:spPr>
          <a:xfrm>
            <a:off x="5492338" y="2952476"/>
            <a:ext cx="1043982" cy="1523494"/>
          </a:xfrm>
          <a:prstGeom prst="rect">
            <a:avLst/>
          </a:prstGeom>
          <a:noFill/>
        </p:spPr>
        <p:txBody>
          <a:bodyPr wrap="square" rtlCol="0">
            <a:spAutoFit/>
          </a:bodyPr>
          <a:lstStyle/>
          <a:p>
            <a:pPr algn="ctr"/>
            <a:r>
              <a:rPr lang="en-GB" sz="800" b="1" dirty="0">
                <a:solidFill>
                  <a:schemeClr val="accent5"/>
                </a:solidFill>
              </a:rPr>
              <a:t>Chronic Respiratory Disease</a:t>
            </a:r>
          </a:p>
          <a:p>
            <a:pPr algn="ctr"/>
            <a:endParaRPr lang="en-GB" sz="700" dirty="0"/>
          </a:p>
          <a:p>
            <a:pPr algn="ctr"/>
            <a:r>
              <a:rPr lang="en-GB" sz="700" dirty="0"/>
              <a:t>A clear focus on Chronic Obstructive Pulmonary Disease (COPD), driving up uptake of Covid, Flu and Pneumonia vaccines to reduce infective exacerbations and emergency hospital admissions.  </a:t>
            </a:r>
          </a:p>
        </p:txBody>
      </p:sp>
      <p:sp>
        <p:nvSpPr>
          <p:cNvPr id="45" name="TextBox 44"/>
          <p:cNvSpPr txBox="1"/>
          <p:nvPr/>
        </p:nvSpPr>
        <p:spPr>
          <a:xfrm>
            <a:off x="6601112" y="2944897"/>
            <a:ext cx="1043982" cy="677108"/>
          </a:xfrm>
          <a:prstGeom prst="rect">
            <a:avLst/>
          </a:prstGeom>
          <a:noFill/>
        </p:spPr>
        <p:txBody>
          <a:bodyPr wrap="square" rtlCol="0">
            <a:spAutoFit/>
          </a:bodyPr>
          <a:lstStyle/>
          <a:p>
            <a:pPr algn="ctr"/>
            <a:r>
              <a:rPr lang="en-GB" sz="800" b="1" dirty="0">
                <a:solidFill>
                  <a:schemeClr val="accent5"/>
                </a:solidFill>
              </a:rPr>
              <a:t>Early Cancer Diagnosis</a:t>
            </a:r>
          </a:p>
          <a:p>
            <a:pPr algn="ctr"/>
            <a:endParaRPr lang="en-GB" sz="800" dirty="0"/>
          </a:p>
          <a:p>
            <a:pPr algn="ctr"/>
            <a:r>
              <a:rPr lang="en-GB" sz="700" dirty="0"/>
              <a:t>75% of cases diagnosed at Stage 1 or 2, by 2028</a:t>
            </a:r>
          </a:p>
        </p:txBody>
      </p:sp>
      <p:sp>
        <p:nvSpPr>
          <p:cNvPr id="46" name="TextBox 45"/>
          <p:cNvSpPr txBox="1"/>
          <p:nvPr/>
        </p:nvSpPr>
        <p:spPr>
          <a:xfrm>
            <a:off x="7720941" y="2952476"/>
            <a:ext cx="1043982" cy="1107996"/>
          </a:xfrm>
          <a:prstGeom prst="rect">
            <a:avLst/>
          </a:prstGeom>
          <a:noFill/>
        </p:spPr>
        <p:txBody>
          <a:bodyPr wrap="square" rtlCol="0">
            <a:spAutoFit/>
          </a:bodyPr>
          <a:lstStyle/>
          <a:p>
            <a:pPr algn="ctr"/>
            <a:r>
              <a:rPr lang="en-GB" sz="800" b="1" dirty="0">
                <a:solidFill>
                  <a:schemeClr val="accent5"/>
                </a:solidFill>
              </a:rPr>
              <a:t>Hypertension Case-Finding</a:t>
            </a:r>
          </a:p>
          <a:p>
            <a:pPr algn="ctr"/>
            <a:endParaRPr lang="en-GB" sz="800" dirty="0"/>
          </a:p>
          <a:p>
            <a:pPr algn="ctr"/>
            <a:r>
              <a:rPr lang="en-GB" sz="700" dirty="0"/>
              <a:t>To allow for interventions to optimise blood pressure and minimise the risk of myocardial infarction and stroke</a:t>
            </a:r>
          </a:p>
        </p:txBody>
      </p:sp>
    </p:spTree>
    <p:extLst>
      <p:ext uri="{BB962C8B-B14F-4D97-AF65-F5344CB8AC3E}">
        <p14:creationId xmlns:p14="http://schemas.microsoft.com/office/powerpoint/2010/main" val="196416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6891535" y="4700836"/>
            <a:ext cx="2133600" cy="273844"/>
          </a:xfrm>
          <a:prstGeom prst="rect">
            <a:avLst/>
          </a:prstGeom>
        </p:spPr>
        <p:txBody>
          <a:bodyPr/>
          <a:lst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a:lstStyle>
          <a:p>
            <a:pPr algn="r"/>
            <a:fld id="{6CC72DD5-14A2-49B9-A213-0F99922027F3}" type="slidenum">
              <a:rPr lang="en-GB" b="1" smtClean="0">
                <a:solidFill>
                  <a:schemeClr val="accent1"/>
                </a:solidFill>
                <a:latin typeface="Arial" panose="020B0604020202020204" pitchFamily="34" charset="0"/>
                <a:cs typeface="Arial" panose="020B0604020202020204" pitchFamily="34" charset="0"/>
              </a:rPr>
              <a:pPr algn="r"/>
              <a:t>18</a:t>
            </a:fld>
            <a:endParaRPr lang="en-GB" b="1" dirty="0">
              <a:solidFill>
                <a:schemeClr val="accent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96951" y="104845"/>
            <a:ext cx="6261996" cy="464813"/>
          </a:xfrm>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latin typeface="+mn-lt"/>
                <a:cs typeface="Arial" panose="020B0604020202020204" pitchFamily="34" charset="0"/>
              </a:rPr>
              <a:t>MHLDA Collaborative – Northamptonshire</a:t>
            </a:r>
          </a:p>
          <a:p>
            <a:r>
              <a:rPr lang="en-US" sz="1600" b="1" dirty="0">
                <a:solidFill>
                  <a:srgbClr val="8CC1B7"/>
                </a:solidFill>
                <a:latin typeface="+mn-lt"/>
                <a:cs typeface="Arial" panose="020B0604020202020204" pitchFamily="34" charset="0"/>
              </a:rPr>
              <a:t>How do our two ICPs compare?</a:t>
            </a:r>
          </a:p>
        </p:txBody>
      </p:sp>
      <p:pic>
        <p:nvPicPr>
          <p:cNvPr id="4" name="Picture 3">
            <a:extLst>
              <a:ext uri="{FF2B5EF4-FFF2-40B4-BE49-F238E27FC236}">
                <a16:creationId xmlns:a16="http://schemas.microsoft.com/office/drawing/2014/main" id="{AA524FFE-3EDD-46BF-AB3D-AF2AEAC9855A}"/>
              </a:ext>
            </a:extLst>
          </p:cNvPr>
          <p:cNvPicPr>
            <a:picLocks noChangeAspect="1"/>
          </p:cNvPicPr>
          <p:nvPr/>
        </p:nvPicPr>
        <p:blipFill>
          <a:blip r:embed="rId2"/>
          <a:stretch>
            <a:fillRect/>
          </a:stretch>
        </p:blipFill>
        <p:spPr>
          <a:xfrm>
            <a:off x="3880948" y="536921"/>
            <a:ext cx="1382103" cy="1243141"/>
          </a:xfrm>
          <a:prstGeom prst="rect">
            <a:avLst/>
          </a:prstGeom>
        </p:spPr>
      </p:pic>
      <p:sp>
        <p:nvSpPr>
          <p:cNvPr id="5" name="TextBox 4">
            <a:extLst>
              <a:ext uri="{FF2B5EF4-FFF2-40B4-BE49-F238E27FC236}">
                <a16:creationId xmlns:a16="http://schemas.microsoft.com/office/drawing/2014/main" id="{A1A50410-5BEB-4368-9D2B-7B8417BEDA6A}"/>
              </a:ext>
            </a:extLst>
          </p:cNvPr>
          <p:cNvSpPr txBox="1"/>
          <p:nvPr/>
        </p:nvSpPr>
        <p:spPr>
          <a:xfrm>
            <a:off x="5554441" y="1487674"/>
            <a:ext cx="2674188" cy="292388"/>
          </a:xfrm>
          <a:prstGeom prst="rect">
            <a:avLst/>
          </a:prstGeom>
          <a:noFill/>
        </p:spPr>
        <p:txBody>
          <a:bodyPr wrap="square" rtlCol="0">
            <a:spAutoFit/>
          </a:bodyPr>
          <a:lstStyle/>
          <a:p>
            <a:pPr algn="ctr"/>
            <a:r>
              <a:rPr lang="en-GB" b="1" dirty="0">
                <a:solidFill>
                  <a:schemeClr val="accent6"/>
                </a:solidFill>
              </a:rPr>
              <a:t>North Northamptonshire</a:t>
            </a:r>
          </a:p>
        </p:txBody>
      </p:sp>
      <p:sp>
        <p:nvSpPr>
          <p:cNvPr id="10" name="TextBox 9">
            <a:extLst>
              <a:ext uri="{FF2B5EF4-FFF2-40B4-BE49-F238E27FC236}">
                <a16:creationId xmlns:a16="http://schemas.microsoft.com/office/drawing/2014/main" id="{F702C160-7351-4CD4-8C83-836A278253C0}"/>
              </a:ext>
            </a:extLst>
          </p:cNvPr>
          <p:cNvSpPr txBox="1"/>
          <p:nvPr/>
        </p:nvSpPr>
        <p:spPr>
          <a:xfrm>
            <a:off x="825168" y="1487674"/>
            <a:ext cx="2674188" cy="292388"/>
          </a:xfrm>
          <a:prstGeom prst="rect">
            <a:avLst/>
          </a:prstGeom>
          <a:noFill/>
        </p:spPr>
        <p:txBody>
          <a:bodyPr wrap="square" rtlCol="0">
            <a:spAutoFit/>
          </a:bodyPr>
          <a:lstStyle/>
          <a:p>
            <a:pPr algn="ctr"/>
            <a:r>
              <a:rPr lang="en-GB" b="1" dirty="0">
                <a:solidFill>
                  <a:schemeClr val="accent2"/>
                </a:solidFill>
              </a:rPr>
              <a:t>West Northamptonshire</a:t>
            </a:r>
          </a:p>
        </p:txBody>
      </p:sp>
      <p:graphicFrame>
        <p:nvGraphicFramePr>
          <p:cNvPr id="7" name="Table 7">
            <a:extLst>
              <a:ext uri="{FF2B5EF4-FFF2-40B4-BE49-F238E27FC236}">
                <a16:creationId xmlns:a16="http://schemas.microsoft.com/office/drawing/2014/main" id="{1F198F9F-1020-4D21-82AC-F244B9CEBC22}"/>
              </a:ext>
            </a:extLst>
          </p:cNvPr>
          <p:cNvGraphicFramePr>
            <a:graphicFrameLocks noGrp="1"/>
          </p:cNvGraphicFramePr>
          <p:nvPr/>
        </p:nvGraphicFramePr>
        <p:xfrm>
          <a:off x="902897" y="1896789"/>
          <a:ext cx="6918386" cy="2804160"/>
        </p:xfrm>
        <a:graphic>
          <a:graphicData uri="http://schemas.openxmlformats.org/drawingml/2006/table">
            <a:tbl>
              <a:tblPr firstRow="1" bandRow="1">
                <a:tableStyleId>{5C22544A-7EE6-4342-B048-85BDC9FD1C3A}</a:tableStyleId>
              </a:tblPr>
              <a:tblGrid>
                <a:gridCol w="1072346">
                  <a:extLst>
                    <a:ext uri="{9D8B030D-6E8A-4147-A177-3AD203B41FA5}">
                      <a16:colId xmlns:a16="http://schemas.microsoft.com/office/drawing/2014/main" val="2259753914"/>
                    </a:ext>
                  </a:extLst>
                </a:gridCol>
                <a:gridCol w="624183">
                  <a:extLst>
                    <a:ext uri="{9D8B030D-6E8A-4147-A177-3AD203B41FA5}">
                      <a16:colId xmlns:a16="http://schemas.microsoft.com/office/drawing/2014/main" val="2302451350"/>
                    </a:ext>
                  </a:extLst>
                </a:gridCol>
                <a:gridCol w="3646099">
                  <a:extLst>
                    <a:ext uri="{9D8B030D-6E8A-4147-A177-3AD203B41FA5}">
                      <a16:colId xmlns:a16="http://schemas.microsoft.com/office/drawing/2014/main" val="185764173"/>
                    </a:ext>
                  </a:extLst>
                </a:gridCol>
                <a:gridCol w="604693">
                  <a:extLst>
                    <a:ext uri="{9D8B030D-6E8A-4147-A177-3AD203B41FA5}">
                      <a16:colId xmlns:a16="http://schemas.microsoft.com/office/drawing/2014/main" val="1432971093"/>
                    </a:ext>
                  </a:extLst>
                </a:gridCol>
                <a:gridCol w="971065">
                  <a:extLst>
                    <a:ext uri="{9D8B030D-6E8A-4147-A177-3AD203B41FA5}">
                      <a16:colId xmlns:a16="http://schemas.microsoft.com/office/drawing/2014/main" val="1713241372"/>
                    </a:ext>
                  </a:extLst>
                </a:gridCol>
              </a:tblGrid>
              <a:tr h="0">
                <a:tc>
                  <a:txBody>
                    <a:bodyPr/>
                    <a:lstStyle/>
                    <a:p>
                      <a:r>
                        <a:rPr lang="en-GB" dirty="0">
                          <a:solidFill>
                            <a:schemeClr val="accent2"/>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rPr>
                        <a:t>Mothers who smoke at time of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accent6"/>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887531"/>
                  </a:ext>
                </a:extLst>
              </a:tr>
              <a:tr h="0">
                <a:tc>
                  <a:txBody>
                    <a:bodyPr/>
                    <a:lstStyle/>
                    <a:p>
                      <a:r>
                        <a:rPr lang="en-GB" b="1" dirty="0">
                          <a:solidFill>
                            <a:schemeClr val="accent2"/>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Year 6 children who are overweight or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813184"/>
                  </a:ext>
                </a:extLst>
              </a:tr>
              <a:tr h="0">
                <a:tc>
                  <a:txBody>
                    <a:bodyPr/>
                    <a:lstStyle/>
                    <a:p>
                      <a:r>
                        <a:rPr lang="en-GB" b="1" dirty="0">
                          <a:solidFill>
                            <a:schemeClr val="accent2"/>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Under 16’s who are growing up in low income families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3822243"/>
                  </a:ext>
                </a:extLst>
              </a:tr>
              <a:tr h="0">
                <a:tc>
                  <a:txBody>
                    <a:bodyPr/>
                    <a:lstStyle/>
                    <a:p>
                      <a:r>
                        <a:rPr lang="en-GB" b="1" dirty="0">
                          <a:solidFill>
                            <a:schemeClr val="accent2"/>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Adults who are employed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5330760"/>
                  </a:ext>
                </a:extLst>
              </a:tr>
              <a:tr h="208751">
                <a:tc>
                  <a:txBody>
                    <a:bodyPr/>
                    <a:lstStyle/>
                    <a:p>
                      <a:r>
                        <a:rPr lang="en-GB" b="1" dirty="0">
                          <a:solidFill>
                            <a:schemeClr val="accent2"/>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Households in fuel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1603550"/>
                  </a:ext>
                </a:extLst>
              </a:tr>
              <a:tr h="212489">
                <a:tc>
                  <a:txBody>
                    <a:bodyPr/>
                    <a:lstStyle/>
                    <a:p>
                      <a:r>
                        <a:rPr lang="en-GB" b="1" dirty="0">
                          <a:solidFill>
                            <a:schemeClr val="accent2"/>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Adults who are overweight or 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453521"/>
                  </a:ext>
                </a:extLst>
              </a:tr>
              <a:tr h="204726">
                <a:tc>
                  <a:txBody>
                    <a:bodyPr/>
                    <a:lstStyle/>
                    <a:p>
                      <a:r>
                        <a:rPr lang="en-GB" b="1" dirty="0">
                          <a:solidFill>
                            <a:schemeClr val="accent2"/>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Adults who smoke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399267"/>
                  </a:ext>
                </a:extLst>
              </a:tr>
              <a:tr h="122199">
                <a:tc>
                  <a:txBody>
                    <a:bodyPr/>
                    <a:lstStyle/>
                    <a:p>
                      <a:r>
                        <a:rPr lang="en-GB" b="1" dirty="0">
                          <a:solidFill>
                            <a:schemeClr val="accent2"/>
                          </a:solidFill>
                        </a:rPr>
                        <a:t>4 per 100k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Deaths from substance misuse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4 per 100k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5177541"/>
                  </a:ext>
                </a:extLst>
              </a:tr>
              <a:tr h="370840">
                <a:tc>
                  <a:txBody>
                    <a:bodyPr/>
                    <a:lstStyle/>
                    <a:p>
                      <a:r>
                        <a:rPr lang="en-GB" b="1" dirty="0">
                          <a:solidFill>
                            <a:schemeClr val="accent2"/>
                          </a:solidFill>
                        </a:rPr>
                        <a:t>335 per 100k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2"/>
                          </a:solidFill>
                          <a:sym typeface="Wingdings" panose="05000000000000000000" pitchFamily="2" charset="2"/>
                        </a:rPr>
                        <a:t></a:t>
                      </a:r>
                      <a:endParaRPr lang="en-GB"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rPr>
                        <a:t>Emergency hospital admissions for intentional self-harm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12070" rtl="0" eaLnBrk="1" fontAlgn="auto" latinLnBrk="0" hangingPunct="1">
                        <a:lnSpc>
                          <a:spcPct val="100000"/>
                        </a:lnSpc>
                        <a:spcBef>
                          <a:spcPts val="0"/>
                        </a:spcBef>
                        <a:spcAft>
                          <a:spcPts val="0"/>
                        </a:spcAft>
                        <a:buClrTx/>
                        <a:buSzTx/>
                        <a:buFontTx/>
                        <a:buNone/>
                        <a:tabLst/>
                        <a:defRPr/>
                      </a:pPr>
                      <a:r>
                        <a:rPr lang="en-GB" b="1" dirty="0">
                          <a:solidFill>
                            <a:schemeClr val="accent6"/>
                          </a:solidFill>
                          <a:sym typeface="Wingdings" panose="05000000000000000000" pitchFamily="2" charset="2"/>
                        </a:rPr>
                        <a:t></a:t>
                      </a:r>
                      <a:endParaRPr lang="en-GB"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accent6"/>
                          </a:solidFill>
                        </a:rPr>
                        <a:t>224 per 100K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664025"/>
                  </a:ext>
                </a:extLst>
              </a:tr>
            </a:tbl>
          </a:graphicData>
        </a:graphic>
      </p:graphicFrame>
    </p:spTree>
    <p:extLst>
      <p:ext uri="{BB962C8B-B14F-4D97-AF65-F5344CB8AC3E}">
        <p14:creationId xmlns:p14="http://schemas.microsoft.com/office/powerpoint/2010/main" val="39247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p:txBody>
          <a:bodyPr/>
          <a:lstStyle/>
          <a:p>
            <a:fld id="{6CC72DD5-14A2-49B9-A213-0F99922027F3}" type="slidenum">
              <a:rPr lang="en-GB" smtClean="0"/>
              <a:pPr/>
              <a:t>19</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 Learning Disabilities &amp; Autism Programme</a:t>
            </a:r>
          </a:p>
          <a:p>
            <a:r>
              <a:rPr lang="en-US" sz="1600" dirty="0">
                <a:solidFill>
                  <a:srgbClr val="8CC1B7"/>
                </a:solidFill>
                <a:latin typeface="Arial" panose="020B0604020202020204" pitchFamily="34" charset="0"/>
                <a:cs typeface="Arial" panose="020B0604020202020204" pitchFamily="34" charset="0"/>
              </a:rPr>
              <a:t>Investing for Outcomes – Left Shift</a:t>
            </a:r>
            <a:endParaRPr lang="en-US" sz="1600" b="1" dirty="0">
              <a:solidFill>
                <a:srgbClr val="8CC1B7"/>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74234"/>
            <a:ext cx="4611767" cy="5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5" y="728212"/>
            <a:ext cx="5028630" cy="368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672612F-4D70-4D58-A967-110DE9B39995}"/>
              </a:ext>
            </a:extLst>
          </p:cNvPr>
          <p:cNvSpPr txBox="1"/>
          <p:nvPr/>
        </p:nvSpPr>
        <p:spPr>
          <a:xfrm>
            <a:off x="5949244" y="728211"/>
            <a:ext cx="2883262" cy="4104000"/>
          </a:xfrm>
          <a:prstGeom prst="rect">
            <a:avLst/>
          </a:prstGeom>
          <a:noFill/>
        </p:spPr>
        <p:txBody>
          <a:bodyPr wrap="square" rtlCol="0">
            <a:spAutoFit/>
          </a:bodyPr>
          <a:lstStyle/>
          <a:p>
            <a:r>
              <a:rPr lang="en-GB" dirty="0"/>
              <a:t>The establishment of I statements enabled providers to focus on the shift to prevention, more appropriate pathways that would meet the quadruple aim (better outcomes, better population health, improved work life for our people and to reduce costs).</a:t>
            </a:r>
          </a:p>
          <a:p>
            <a:endParaRPr lang="en-GB" dirty="0"/>
          </a:p>
          <a:p>
            <a:pPr algn="just">
              <a:spcAft>
                <a:spcPts val="1000"/>
              </a:spcAft>
            </a:pPr>
            <a:r>
              <a:rPr lang="en-GB" dirty="0">
                <a:effectLst/>
                <a:latin typeface="Calibri" panose="020F0502020204030204" pitchFamily="34" charset="0"/>
                <a:ea typeface="Times New Roman" panose="02020603050405020304" pitchFamily="18" charset="0"/>
                <a:cs typeface="Calibri" panose="020F0502020204030204" pitchFamily="34" charset="0"/>
              </a:rPr>
              <a:t>The collaborative has agreed a set of shared ambitions: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fontAlgn="auto">
              <a:spcAft>
                <a:spcPts val="8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Improve outcomes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fontAlgn="auto">
              <a:spcAft>
                <a:spcPts val="8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Best allocation of limited resources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fontAlgn="auto">
              <a:spcAft>
                <a:spcPts val="8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Focus on longer term transformation</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fontAlgn="auto">
              <a:spcAft>
                <a:spcPts val="8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Collaboration not competition</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fontAlgn="auto">
              <a:spcAft>
                <a:spcPts val="800"/>
              </a:spcAft>
              <a:buFont typeface="Arial" panose="020B0604020202020204" pitchFamily="34" charset="0"/>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Giving a strategic voice to service users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97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667500" y="2516636"/>
            <a:ext cx="6544186" cy="1655763"/>
          </a:xfrm>
          <a:prstGeom prst="rect">
            <a:avLst/>
          </a:prstGeom>
        </p:spPr>
        <p:txBody>
          <a:bodyPr vert="horz" lIns="61206" tIns="30604" rIns="61206" bIns="30604" rtlCol="0">
            <a:normAutofit/>
          </a:bodyPr>
          <a:lstStyle>
            <a:lvl1pPr marL="0" indent="0" algn="l" defTabSz="612070" rtl="0" eaLnBrk="1" latinLnBrk="0" hangingPunct="1">
              <a:lnSpc>
                <a:spcPct val="90000"/>
              </a:lnSpc>
              <a:spcBef>
                <a:spcPts val="670"/>
              </a:spcBef>
              <a:buClr>
                <a:srgbClr val="007771"/>
              </a:buClr>
              <a:buFont typeface="Arial"/>
              <a:buNone/>
              <a:defRPr sz="2200" kern="1200">
                <a:solidFill>
                  <a:schemeClr val="bg1">
                    <a:lumMod val="50000"/>
                  </a:schemeClr>
                </a:solidFill>
                <a:latin typeface="Arial" charset="0"/>
                <a:ea typeface="Arial" charset="0"/>
                <a:cs typeface="Arial" charset="0"/>
              </a:defRPr>
            </a:lvl1pPr>
            <a:lvl2pPr marL="306034" indent="0" algn="ctr" defTabSz="612070" rtl="0" eaLnBrk="1" latinLnBrk="0" hangingPunct="1">
              <a:lnSpc>
                <a:spcPct val="90000"/>
              </a:lnSpc>
              <a:spcBef>
                <a:spcPts val="335"/>
              </a:spcBef>
              <a:buClr>
                <a:srgbClr val="007771"/>
              </a:buClr>
              <a:buFont typeface="Arial"/>
              <a:buNone/>
              <a:defRPr sz="1300" kern="1200">
                <a:solidFill>
                  <a:schemeClr val="tx1"/>
                </a:solidFill>
                <a:latin typeface="Arial" charset="0"/>
                <a:ea typeface="Arial" charset="0"/>
                <a:cs typeface="Arial" charset="0"/>
              </a:defRPr>
            </a:lvl2pPr>
            <a:lvl3pPr marL="612070" indent="0" algn="ctr" defTabSz="612070" rtl="0" eaLnBrk="1" latinLnBrk="0" hangingPunct="1">
              <a:lnSpc>
                <a:spcPct val="90000"/>
              </a:lnSpc>
              <a:spcBef>
                <a:spcPts val="335"/>
              </a:spcBef>
              <a:buClr>
                <a:srgbClr val="007771"/>
              </a:buClr>
              <a:buFont typeface="Arial"/>
              <a:buNone/>
              <a:defRPr sz="1300" kern="1200">
                <a:solidFill>
                  <a:schemeClr val="tx1"/>
                </a:solidFill>
                <a:latin typeface="Arial" charset="0"/>
                <a:ea typeface="Arial" charset="0"/>
                <a:cs typeface="Arial" charset="0"/>
              </a:defRPr>
            </a:lvl3pPr>
            <a:lvl4pPr marL="918103" indent="0" algn="ctr" defTabSz="612070" rtl="0" eaLnBrk="1" latinLnBrk="0" hangingPunct="1">
              <a:lnSpc>
                <a:spcPct val="90000"/>
              </a:lnSpc>
              <a:spcBef>
                <a:spcPts val="335"/>
              </a:spcBef>
              <a:buClr>
                <a:srgbClr val="007771"/>
              </a:buClr>
              <a:buFont typeface="Arial"/>
              <a:buNone/>
              <a:defRPr sz="1100" kern="1200">
                <a:solidFill>
                  <a:schemeClr val="tx1"/>
                </a:solidFill>
                <a:latin typeface="Arial" charset="0"/>
                <a:ea typeface="Arial" charset="0"/>
                <a:cs typeface="Arial" charset="0"/>
              </a:defRPr>
            </a:lvl4pPr>
            <a:lvl5pPr marL="1224138" indent="0" algn="ctr" defTabSz="612070" rtl="0" eaLnBrk="1" latinLnBrk="0" hangingPunct="1">
              <a:lnSpc>
                <a:spcPct val="90000"/>
              </a:lnSpc>
              <a:spcBef>
                <a:spcPts val="335"/>
              </a:spcBef>
              <a:buClr>
                <a:srgbClr val="007771"/>
              </a:buClr>
              <a:buFont typeface="Arial"/>
              <a:buNone/>
              <a:defRPr sz="1100" kern="1200">
                <a:solidFill>
                  <a:schemeClr val="tx1"/>
                </a:solidFill>
                <a:latin typeface="Arial" charset="0"/>
                <a:ea typeface="Arial" charset="0"/>
                <a:cs typeface="Arial" charset="0"/>
              </a:defRPr>
            </a:lvl5pPr>
            <a:lvl6pPr marL="1530172" indent="0" algn="ctr" defTabSz="612070" rtl="0" eaLnBrk="1" latinLnBrk="0" hangingPunct="1">
              <a:lnSpc>
                <a:spcPct val="90000"/>
              </a:lnSpc>
              <a:spcBef>
                <a:spcPts val="335"/>
              </a:spcBef>
              <a:buFont typeface="Arial"/>
              <a:buNone/>
              <a:defRPr sz="1100" kern="1200">
                <a:solidFill>
                  <a:schemeClr val="tx1"/>
                </a:solidFill>
                <a:latin typeface="+mn-lt"/>
                <a:ea typeface="+mn-ea"/>
                <a:cs typeface="+mn-cs"/>
              </a:defRPr>
            </a:lvl6pPr>
            <a:lvl7pPr marL="1836207" indent="0" algn="ctr" defTabSz="612070" rtl="0" eaLnBrk="1" latinLnBrk="0" hangingPunct="1">
              <a:lnSpc>
                <a:spcPct val="90000"/>
              </a:lnSpc>
              <a:spcBef>
                <a:spcPts val="335"/>
              </a:spcBef>
              <a:buFont typeface="Arial"/>
              <a:buNone/>
              <a:defRPr sz="1100" kern="1200">
                <a:solidFill>
                  <a:schemeClr val="tx1"/>
                </a:solidFill>
                <a:latin typeface="+mn-lt"/>
                <a:ea typeface="+mn-ea"/>
                <a:cs typeface="+mn-cs"/>
              </a:defRPr>
            </a:lvl7pPr>
            <a:lvl8pPr marL="2142242" indent="0" algn="ctr" defTabSz="612070" rtl="0" eaLnBrk="1" latinLnBrk="0" hangingPunct="1">
              <a:lnSpc>
                <a:spcPct val="90000"/>
              </a:lnSpc>
              <a:spcBef>
                <a:spcPts val="335"/>
              </a:spcBef>
              <a:buFont typeface="Arial"/>
              <a:buNone/>
              <a:defRPr sz="1100" kern="1200">
                <a:solidFill>
                  <a:schemeClr val="tx1"/>
                </a:solidFill>
                <a:latin typeface="+mn-lt"/>
                <a:ea typeface="+mn-ea"/>
                <a:cs typeface="+mn-cs"/>
              </a:defRPr>
            </a:lvl8pPr>
            <a:lvl9pPr marL="2448276" indent="0" algn="ctr" defTabSz="612070" rtl="0" eaLnBrk="1" latinLnBrk="0" hangingPunct="1">
              <a:lnSpc>
                <a:spcPct val="90000"/>
              </a:lnSpc>
              <a:spcBef>
                <a:spcPts val="335"/>
              </a:spcBef>
              <a:buFont typeface="Arial"/>
              <a:buNone/>
              <a:defRPr sz="1100" kern="1200">
                <a:solidFill>
                  <a:schemeClr val="tx1"/>
                </a:solidFill>
                <a:latin typeface="+mn-lt"/>
                <a:ea typeface="+mn-ea"/>
                <a:cs typeface="+mn-cs"/>
              </a:defRPr>
            </a:lvl9pPr>
          </a:lstStyle>
          <a:p>
            <a:pPr>
              <a:lnSpc>
                <a:spcPct val="120000"/>
              </a:lnSpc>
              <a:spcBef>
                <a:spcPts val="600"/>
              </a:spcBef>
              <a:spcAft>
                <a:spcPts val="600"/>
              </a:spcAft>
            </a:pPr>
            <a:r>
              <a:rPr lang="en-US" sz="1800" b="1" dirty="0">
                <a:solidFill>
                  <a:schemeClr val="accent1"/>
                </a:solidFill>
                <a:latin typeface="Arial" panose="020B0604020202020204" pitchFamily="34" charset="0"/>
                <a:cs typeface="Arial" panose="020B0604020202020204" pitchFamily="34" charset="0"/>
              </a:rPr>
              <a:t>Mental Health, Learning Disabilities &amp; Autism Collaborative</a:t>
            </a:r>
          </a:p>
          <a:p>
            <a:pPr>
              <a:lnSpc>
                <a:spcPct val="120000"/>
              </a:lnSpc>
              <a:spcBef>
                <a:spcPts val="600"/>
              </a:spcBef>
              <a:spcAft>
                <a:spcPts val="600"/>
              </a:spcAft>
            </a:pPr>
            <a:r>
              <a:rPr lang="en-US" sz="1800" b="1" dirty="0">
                <a:solidFill>
                  <a:schemeClr val="accent2"/>
                </a:solidFill>
                <a:latin typeface="Arial" panose="020B0604020202020204" pitchFamily="34" charset="0"/>
                <a:cs typeface="Arial" panose="020B0604020202020204" pitchFamily="34" charset="0"/>
              </a:rPr>
              <a:t>ICS Conversations</a:t>
            </a:r>
            <a:endParaRPr lang="en-GB" sz="1400" dirty="0">
              <a:solidFill>
                <a:schemeClr val="accent2"/>
              </a:solidFill>
            </a:endParaRPr>
          </a:p>
        </p:txBody>
      </p:sp>
    </p:spTree>
    <p:extLst>
      <p:ext uri="{BB962C8B-B14F-4D97-AF65-F5344CB8AC3E}">
        <p14:creationId xmlns:p14="http://schemas.microsoft.com/office/powerpoint/2010/main" val="264901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p:txBody>
          <a:bodyPr/>
          <a:lstStyle/>
          <a:p>
            <a:fld id="{6CC72DD5-14A2-49B9-A213-0F99922027F3}" type="slidenum">
              <a:rPr lang="en-GB" smtClean="0"/>
              <a:pPr/>
              <a:t>20</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 Learning Disabilities &amp; Autism Programme</a:t>
            </a:r>
          </a:p>
          <a:p>
            <a:r>
              <a:rPr lang="en-US" sz="1600" dirty="0">
                <a:solidFill>
                  <a:srgbClr val="8CC1B7"/>
                </a:solidFill>
                <a:latin typeface="Arial" panose="020B0604020202020204" pitchFamily="34" charset="0"/>
                <a:cs typeface="Arial" panose="020B0604020202020204" pitchFamily="34" charset="0"/>
              </a:rPr>
              <a:t>Delivering integrated care pathways</a:t>
            </a:r>
            <a:endParaRPr lang="en-US" sz="1600" b="1" dirty="0">
              <a:solidFill>
                <a:srgbClr val="8CC1B7"/>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74234"/>
            <a:ext cx="4611767" cy="5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05" y="689852"/>
            <a:ext cx="6438545" cy="3806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1E2089AA-9181-4302-99B6-551151937B5D}"/>
              </a:ext>
            </a:extLst>
          </p:cNvPr>
          <p:cNvSpPr txBox="1"/>
          <p:nvPr/>
        </p:nvSpPr>
        <p:spPr>
          <a:xfrm>
            <a:off x="7168444" y="925145"/>
            <a:ext cx="1664062" cy="3293209"/>
          </a:xfrm>
          <a:prstGeom prst="rect">
            <a:avLst/>
          </a:prstGeom>
          <a:noFill/>
        </p:spPr>
        <p:txBody>
          <a:bodyPr wrap="square" rtlCol="0">
            <a:spAutoFit/>
          </a:bodyPr>
          <a:lstStyle/>
          <a:p>
            <a:r>
              <a:rPr lang="en-GB" dirty="0"/>
              <a:t>We started on a collective journey in 2016.</a:t>
            </a:r>
          </a:p>
          <a:p>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In 2019 NHFT met with the CCG and identified that the best model moving forward was a lead provider collaborative.</a:t>
            </a:r>
          </a:p>
          <a:p>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This 2019 meeting was supported </a:t>
            </a:r>
            <a:r>
              <a:rPr lang="en-GB">
                <a:latin typeface="Calibri" panose="020F0502020204030204" pitchFamily="34" charset="0"/>
                <a:ea typeface="Times New Roman" panose="02020603050405020304" pitchFamily="18" charset="0"/>
                <a:cs typeface="Times New Roman" panose="02020603050405020304" pitchFamily="18" charset="0"/>
              </a:rPr>
              <a:t>by VCS </a:t>
            </a:r>
            <a:r>
              <a:rPr lang="en-GB" dirty="0">
                <a:latin typeface="Calibri" panose="020F0502020204030204" pitchFamily="34" charset="0"/>
                <a:ea typeface="Times New Roman" panose="02020603050405020304" pitchFamily="18" charset="0"/>
                <a:cs typeface="Times New Roman" panose="02020603050405020304" pitchFamily="18" charset="0"/>
              </a:rPr>
              <a:t>Sector, Service Users and Carers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75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a:xfrm>
            <a:off x="7010400" y="4881800"/>
            <a:ext cx="2133600" cy="273844"/>
          </a:xfrm>
        </p:spPr>
        <p:txBody>
          <a:bodyPr/>
          <a:lstStyle/>
          <a:p>
            <a:fld id="{6CC72DD5-14A2-49B9-A213-0F99922027F3}" type="slidenum">
              <a:rPr lang="en-GB" smtClean="0"/>
              <a:pPr/>
              <a:t>21</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a:t>
            </a:r>
            <a:r>
              <a:rPr lang="en-US" sz="1600" dirty="0">
                <a:solidFill>
                  <a:schemeClr val="accent1"/>
                </a:solidFill>
                <a:latin typeface="Arial" panose="020B0604020202020204" pitchFamily="34" charset="0"/>
                <a:cs typeface="Arial" panose="020B0604020202020204" pitchFamily="34" charset="0"/>
              </a:rPr>
              <a:t> Collaborative</a:t>
            </a:r>
            <a:endParaRPr lang="en-US" sz="1600" b="1" dirty="0">
              <a:solidFill>
                <a:schemeClr val="accent1"/>
              </a:solidFill>
              <a:latin typeface="Arial" panose="020B0604020202020204" pitchFamily="34" charset="0"/>
              <a:cs typeface="Arial" panose="020B0604020202020204" pitchFamily="34" charset="0"/>
            </a:endParaRPr>
          </a:p>
          <a:p>
            <a:r>
              <a:rPr lang="en-US" sz="1600" dirty="0">
                <a:solidFill>
                  <a:srgbClr val="8CC1B7"/>
                </a:solidFill>
                <a:latin typeface="Arial" panose="020B0604020202020204" pitchFamily="34" charset="0"/>
                <a:cs typeface="Arial" panose="020B0604020202020204" pitchFamily="34" charset="0"/>
              </a:rPr>
              <a:t>Collaborative Contract - Scope of Tranche One</a:t>
            </a:r>
            <a:endParaRPr lang="en-US" sz="1600" b="1" dirty="0">
              <a:solidFill>
                <a:srgbClr val="8CC1B7"/>
              </a:solidFill>
              <a:latin typeface="Arial" panose="020B0604020202020204" pitchFamily="34" charset="0"/>
              <a:cs typeface="Arial" panose="020B0604020202020204" pitchFamily="34" charset="0"/>
            </a:endParaRPr>
          </a:p>
        </p:txBody>
      </p:sp>
      <p:sp>
        <p:nvSpPr>
          <p:cNvPr id="9" name="TextBox 8"/>
          <p:cNvSpPr txBox="1"/>
          <p:nvPr/>
        </p:nvSpPr>
        <p:spPr>
          <a:xfrm>
            <a:off x="7970322" y="4789467"/>
            <a:ext cx="1173678" cy="184666"/>
          </a:xfrm>
          <a:prstGeom prst="rect">
            <a:avLst/>
          </a:prstGeom>
          <a:noFill/>
        </p:spPr>
        <p:txBody>
          <a:bodyPr wrap="square" rtlCol="0">
            <a:spAutoFit/>
          </a:bodyPr>
          <a:lstStyle/>
          <a:p>
            <a:pPr algn="r"/>
            <a:r>
              <a:rPr lang="en-GB" sz="600" b="1" dirty="0">
                <a:solidFill>
                  <a:schemeClr val="bg1"/>
                </a:solidFill>
                <a:hlinkClick r:id="rId2" action="ppaction://hlinksldjump"/>
              </a:rPr>
              <a:t>[Return to Navigation Page]</a:t>
            </a:r>
            <a:endParaRPr lang="en-GB" sz="600" b="1" dirty="0">
              <a:solidFill>
                <a:schemeClr val="bg1"/>
              </a:solidFill>
            </a:endParaRPr>
          </a:p>
        </p:txBody>
      </p:sp>
      <p:graphicFrame>
        <p:nvGraphicFramePr>
          <p:cNvPr id="7" name="Diagram 6"/>
          <p:cNvGraphicFramePr/>
          <p:nvPr/>
        </p:nvGraphicFramePr>
        <p:xfrm>
          <a:off x="5007278" y="931266"/>
          <a:ext cx="45432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6406373" y="596217"/>
            <a:ext cx="1022230" cy="1022230"/>
            <a:chOff x="2180757" y="444590"/>
            <a:chExt cx="1022230" cy="1022230"/>
          </a:xfrm>
        </p:grpSpPr>
        <p:sp>
          <p:nvSpPr>
            <p:cNvPr id="20" name="Oval 19"/>
            <p:cNvSpPr/>
            <p:nvPr/>
          </p:nvSpPr>
          <p:spPr>
            <a:xfrm>
              <a:off x="2180757" y="444590"/>
              <a:ext cx="1022230" cy="10222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2330459" y="594292"/>
              <a:ext cx="722826" cy="722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NHFT Contract (Adult MH)</a:t>
              </a:r>
            </a:p>
          </p:txBody>
        </p:sp>
      </p:grpSp>
      <p:graphicFrame>
        <p:nvGraphicFramePr>
          <p:cNvPr id="22" name="Table 21"/>
          <p:cNvGraphicFramePr>
            <a:graphicFrameLocks noGrp="1"/>
          </p:cNvGraphicFramePr>
          <p:nvPr/>
        </p:nvGraphicFramePr>
        <p:xfrm>
          <a:off x="108963" y="742675"/>
          <a:ext cx="5414524" cy="3438594"/>
        </p:xfrm>
        <a:graphic>
          <a:graphicData uri="http://schemas.openxmlformats.org/drawingml/2006/table">
            <a:tbl>
              <a:tblPr firstRow="1" firstCol="1" bandRow="1"/>
              <a:tblGrid>
                <a:gridCol w="124644">
                  <a:extLst>
                    <a:ext uri="{9D8B030D-6E8A-4147-A177-3AD203B41FA5}">
                      <a16:colId xmlns:a16="http://schemas.microsoft.com/office/drawing/2014/main" val="20000"/>
                    </a:ext>
                  </a:extLst>
                </a:gridCol>
                <a:gridCol w="4446343">
                  <a:extLst>
                    <a:ext uri="{9D8B030D-6E8A-4147-A177-3AD203B41FA5}">
                      <a16:colId xmlns:a16="http://schemas.microsoft.com/office/drawing/2014/main" val="20001"/>
                    </a:ext>
                  </a:extLst>
                </a:gridCol>
                <a:gridCol w="718893">
                  <a:extLst>
                    <a:ext uri="{9D8B030D-6E8A-4147-A177-3AD203B41FA5}">
                      <a16:colId xmlns:a16="http://schemas.microsoft.com/office/drawing/2014/main" val="20002"/>
                    </a:ext>
                  </a:extLst>
                </a:gridCol>
                <a:gridCol w="124644">
                  <a:extLst>
                    <a:ext uri="{9D8B030D-6E8A-4147-A177-3AD203B41FA5}">
                      <a16:colId xmlns:a16="http://schemas.microsoft.com/office/drawing/2014/main" val="20003"/>
                    </a:ext>
                  </a:extLst>
                </a:gridCol>
              </a:tblGrid>
              <a:tr h="102488">
                <a:tc>
                  <a:txBody>
                    <a:bodyPr/>
                    <a:lstStyle/>
                    <a:p>
                      <a:pPr>
                        <a:spcAft>
                          <a:spcPts val="0"/>
                        </a:spcAft>
                      </a:pPr>
                      <a:r>
                        <a:rPr lang="en-GB" sz="800" dirty="0">
                          <a:solidFill>
                            <a:srgbClr val="000000"/>
                          </a:solidFill>
                          <a:effectLst/>
                          <a:latin typeface="Calibri"/>
                          <a:ea typeface="Calibri"/>
                        </a:rPr>
                        <a:t> </a:t>
                      </a:r>
                      <a:endParaRPr lang="en-GB" sz="800" dirty="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b="1" dirty="0">
                          <a:solidFill>
                            <a:schemeClr val="tx1"/>
                          </a:solidFill>
                          <a:effectLst/>
                          <a:latin typeface="Calibri"/>
                          <a:ea typeface="Calibri"/>
                        </a:rPr>
                        <a:t>Core</a:t>
                      </a:r>
                      <a:r>
                        <a:rPr lang="en-GB" sz="800" b="1" baseline="0" dirty="0">
                          <a:solidFill>
                            <a:schemeClr val="tx1"/>
                          </a:solidFill>
                          <a:effectLst/>
                          <a:latin typeface="Calibri"/>
                          <a:ea typeface="Calibri"/>
                        </a:rPr>
                        <a:t> Adult Mental Health Funding 21/22 (Reported through MHIS)</a:t>
                      </a:r>
                      <a:endParaRPr lang="en-GB" sz="800" b="1" dirty="0">
                        <a:solidFill>
                          <a:schemeClr val="tx1"/>
                        </a:solidFill>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dirty="0">
                          <a:solidFill>
                            <a:srgbClr val="000000"/>
                          </a:solidFill>
                          <a:effectLst/>
                          <a:latin typeface="Calibri"/>
                          <a:ea typeface="Calibri"/>
                        </a:rPr>
                        <a:t>Existing NHFT Block Contract for Adult mental Health</a:t>
                      </a:r>
                      <a:endParaRPr lang="en-GB" sz="800" dirty="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79,976,074</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dirty="0">
                          <a:solidFill>
                            <a:srgbClr val="000000"/>
                          </a:solidFill>
                          <a:effectLst/>
                          <a:latin typeface="Calibri"/>
                          <a:ea typeface="Calibri"/>
                        </a:rPr>
                        <a:t>Tranche 1 additions from 1 April 2022 (Existing VCS contracts, Section 12 and NCA)</a:t>
                      </a:r>
                      <a:endParaRPr lang="en-GB" sz="800" dirty="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dirty="0">
                          <a:solidFill>
                            <a:srgbClr val="000000"/>
                          </a:solidFill>
                          <a:effectLst/>
                          <a:latin typeface="Calibri"/>
                          <a:ea typeface="Calibri"/>
                        </a:rPr>
                        <a:t>1,560,355</a:t>
                      </a:r>
                      <a:endParaRPr lang="en-GB" sz="800" dirty="0">
                        <a:effectLst/>
                        <a:latin typeface="Calibri"/>
                        <a:ea typeface="Calibri"/>
                      </a:endParaRPr>
                    </a:p>
                  </a:txBody>
                  <a:tcPr marL="49622" marR="496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pPr algn="r">
                        <a:spcAft>
                          <a:spcPts val="0"/>
                        </a:spcAft>
                      </a:pPr>
                      <a:r>
                        <a:rPr lang="en-GB" sz="800" b="1">
                          <a:solidFill>
                            <a:srgbClr val="000000"/>
                          </a:solidFill>
                          <a:effectLst/>
                          <a:latin typeface="Calibri"/>
                          <a:ea typeface="Calibri"/>
                        </a:rPr>
                        <a:t>81,536,429</a:t>
                      </a:r>
                      <a:endParaRPr lang="en-GB" sz="800">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b="1" dirty="0">
                          <a:solidFill>
                            <a:schemeClr val="tx1"/>
                          </a:solidFill>
                          <a:effectLst/>
                          <a:latin typeface="Calibri"/>
                          <a:ea typeface="Calibri"/>
                        </a:rPr>
                        <a:t>Other Source of Funds 21/22 (Not part of MHIS Reporting)</a:t>
                      </a:r>
                      <a:endParaRPr lang="en-GB" sz="800" dirty="0">
                        <a:solidFill>
                          <a:schemeClr val="tx1"/>
                        </a:solidFill>
                        <a:effectLst/>
                        <a:latin typeface="Calibri"/>
                        <a:ea typeface="Calibri"/>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Service Development Review (SDF) - Adults Only</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2,698,000</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Spending Review (SR) - Adults Only</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2,913,000</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7083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900" b="1" dirty="0">
                          <a:solidFill>
                            <a:srgbClr val="007771"/>
                          </a:solidFill>
                          <a:effectLst/>
                          <a:latin typeface="Calibri"/>
                          <a:ea typeface="Calibri"/>
                        </a:rPr>
                        <a:t>Total Tranche One plus allocated SDF/SR</a:t>
                      </a:r>
                      <a:endParaRPr lang="en-GB" sz="800" dirty="0">
                        <a:solidFill>
                          <a:srgbClr val="007771"/>
                        </a:solidFill>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900" b="1" dirty="0">
                          <a:solidFill>
                            <a:srgbClr val="007771"/>
                          </a:solidFill>
                          <a:effectLst/>
                          <a:latin typeface="Calibri"/>
                          <a:ea typeface="Calibri"/>
                        </a:rPr>
                        <a:t>87,147,429</a:t>
                      </a:r>
                      <a:endParaRPr lang="en-GB" sz="800" dirty="0">
                        <a:solidFill>
                          <a:srgbClr val="007771"/>
                        </a:solidFill>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b="1" dirty="0">
                          <a:solidFill>
                            <a:schemeClr val="tx1"/>
                          </a:solidFill>
                          <a:effectLst/>
                          <a:latin typeface="Calibri"/>
                          <a:ea typeface="Calibri"/>
                        </a:rPr>
                        <a:t>Future Tranches to be discussed</a:t>
                      </a:r>
                      <a:endParaRPr lang="en-GB" sz="800" dirty="0">
                        <a:solidFill>
                          <a:schemeClr val="tx1"/>
                        </a:solidFill>
                        <a:effectLst/>
                        <a:latin typeface="Calibri"/>
                        <a:ea typeface="Calibri"/>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Continuing Care  - Mental Health Package Costs</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2,316,448</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Adult Mental HRG Tariffs (NGH &amp; KGH)</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4,504,241</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Package Costs of MH S117</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2,511,525</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Individual Packages of Care - M7 Forecast (Nursing/Residential, community/Supported Accommodation)</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9,916,270</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7083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900" b="1" dirty="0">
                          <a:solidFill>
                            <a:srgbClr val="007771"/>
                          </a:solidFill>
                          <a:effectLst/>
                          <a:latin typeface="Calibri"/>
                          <a:ea typeface="Calibri"/>
                        </a:rPr>
                        <a:t>Total </a:t>
                      </a:r>
                      <a:endParaRPr lang="en-GB" sz="800" dirty="0">
                        <a:solidFill>
                          <a:srgbClr val="007771"/>
                        </a:solidFill>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900" b="1" dirty="0">
                          <a:solidFill>
                            <a:srgbClr val="007771"/>
                          </a:solidFill>
                          <a:effectLst/>
                          <a:latin typeface="Calibri"/>
                          <a:ea typeface="Calibri"/>
                        </a:rPr>
                        <a:t>106,395,913</a:t>
                      </a:r>
                      <a:endParaRPr lang="en-GB" sz="800" dirty="0">
                        <a:solidFill>
                          <a:srgbClr val="007771"/>
                        </a:solidFill>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b="1" dirty="0">
                          <a:solidFill>
                            <a:schemeClr val="tx1"/>
                          </a:solidFill>
                          <a:effectLst/>
                          <a:latin typeface="Calibri"/>
                          <a:ea typeface="Calibri"/>
                        </a:rPr>
                        <a:t>MHIS spend not currently considered for future tranches</a:t>
                      </a:r>
                      <a:endParaRPr lang="en-GB" sz="800" dirty="0">
                        <a:solidFill>
                          <a:schemeClr val="tx1"/>
                        </a:solidFill>
                        <a:effectLst/>
                        <a:latin typeface="Calibri"/>
                        <a:ea typeface="Calibri"/>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Adults other - reported within IPC</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441,023</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Childrens - reporting at M7</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12,027,629</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SMI - part of CCG funding not above</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302,609</a:t>
                      </a:r>
                      <a:endParaRPr lang="en-GB" sz="800">
                        <a:effectLst/>
                        <a:latin typeface="Calibri"/>
                        <a:ea typeface="Calibri"/>
                      </a:endParaRPr>
                    </a:p>
                  </a:txBody>
                  <a:tcPr marL="49622" marR="49622" marT="0" marB="0" anchor="b">
                    <a:lnL>
                      <a:noFill/>
                    </a:lnL>
                    <a:lnR>
                      <a:noFill/>
                    </a:lnR>
                    <a:lnT>
                      <a:noFill/>
                    </a:lnT>
                    <a:lnB>
                      <a:noFill/>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solidFill>
                            <a:srgbClr val="000000"/>
                          </a:solidFill>
                          <a:effectLst/>
                          <a:latin typeface="Calibri"/>
                          <a:ea typeface="Calibri"/>
                        </a:rPr>
                        <a:t>Prescribing Mental Health Expenditure</a:t>
                      </a:r>
                      <a:endParaRPr lang="en-GB" sz="800">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800">
                          <a:solidFill>
                            <a:srgbClr val="000000"/>
                          </a:solidFill>
                          <a:effectLst/>
                          <a:latin typeface="Calibri"/>
                          <a:ea typeface="Calibri"/>
                        </a:rPr>
                        <a:t>6,263,450</a:t>
                      </a:r>
                      <a:endParaRPr lang="en-GB" sz="800">
                        <a:effectLst/>
                        <a:latin typeface="Calibri"/>
                        <a:ea typeface="Calibri"/>
                      </a:endParaRPr>
                    </a:p>
                  </a:txBody>
                  <a:tcPr marL="49622" marR="496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pPr algn="r">
                        <a:spcAft>
                          <a:spcPts val="0"/>
                        </a:spcAft>
                      </a:pPr>
                      <a:r>
                        <a:rPr lang="en-GB" sz="800" b="1">
                          <a:solidFill>
                            <a:srgbClr val="000000"/>
                          </a:solidFill>
                          <a:effectLst/>
                          <a:latin typeface="Calibri"/>
                          <a:ea typeface="Calibri"/>
                        </a:rPr>
                        <a:t>19,034,711</a:t>
                      </a:r>
                      <a:endParaRPr lang="en-GB" sz="800">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a:noFill/>
                    </a:lnT>
                    <a:lnB>
                      <a:noFill/>
                    </a:lnB>
                  </a:tcPr>
                </a:tc>
                <a:tc>
                  <a:txBody>
                    <a:bodyPr/>
                    <a:lstStyle/>
                    <a:p>
                      <a:endParaRPr lang="en-GB" sz="700">
                        <a:effectLst/>
                        <a:latin typeface="Times New Roman"/>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7083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900" b="1" dirty="0">
                          <a:solidFill>
                            <a:srgbClr val="007771"/>
                          </a:solidFill>
                          <a:effectLst/>
                          <a:latin typeface="Calibri"/>
                          <a:ea typeface="Calibri"/>
                        </a:rPr>
                        <a:t>Total MH spend 2021/22</a:t>
                      </a:r>
                      <a:endParaRPr lang="en-GB" sz="800" dirty="0">
                        <a:solidFill>
                          <a:srgbClr val="007771"/>
                        </a:solidFill>
                        <a:effectLst/>
                        <a:latin typeface="Calibri"/>
                        <a:ea typeface="Calibri"/>
                      </a:endParaRPr>
                    </a:p>
                  </a:txBody>
                  <a:tcPr marL="49622" marR="49622" marT="0" marB="0" anchor="b">
                    <a:lnL>
                      <a:noFill/>
                    </a:lnL>
                    <a:lnR>
                      <a:noFill/>
                    </a:lnR>
                    <a:lnT>
                      <a:noFill/>
                    </a:lnT>
                    <a:lnB>
                      <a:noFill/>
                    </a:lnB>
                  </a:tcPr>
                </a:tc>
                <a:tc>
                  <a:txBody>
                    <a:bodyPr/>
                    <a:lstStyle/>
                    <a:p>
                      <a:pPr algn="r">
                        <a:spcAft>
                          <a:spcPts val="0"/>
                        </a:spcAft>
                      </a:pPr>
                      <a:r>
                        <a:rPr lang="en-GB" sz="900" b="1" dirty="0">
                          <a:solidFill>
                            <a:srgbClr val="007771"/>
                          </a:solidFill>
                          <a:effectLst/>
                          <a:latin typeface="Calibri"/>
                          <a:ea typeface="Calibri"/>
                        </a:rPr>
                        <a:t>125,430,624</a:t>
                      </a:r>
                      <a:endParaRPr lang="en-GB" sz="800" dirty="0">
                        <a:solidFill>
                          <a:srgbClr val="007771"/>
                        </a:solidFill>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02488">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solidFill>
                            <a:srgbClr val="000000"/>
                          </a:solidFill>
                          <a:effectLst/>
                          <a:latin typeface="Calibri"/>
                          <a:ea typeface="Calibri"/>
                        </a:rPr>
                        <a:t> </a:t>
                      </a:r>
                      <a:endParaRPr lang="en-GB" sz="800">
                        <a:effectLst/>
                        <a:latin typeface="Calibri"/>
                        <a:ea typeface="Calibri"/>
                      </a:endParaRPr>
                    </a:p>
                  </a:txBody>
                  <a:tcPr marL="49622" marR="4962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solidFill>
                            <a:srgbClr val="000000"/>
                          </a:solidFill>
                          <a:effectLst/>
                          <a:latin typeface="Calibri"/>
                          <a:ea typeface="Calibri"/>
                        </a:rPr>
                        <a:t> </a:t>
                      </a:r>
                      <a:endParaRPr lang="en-GB" sz="800" dirty="0">
                        <a:effectLst/>
                        <a:latin typeface="Calibri"/>
                        <a:ea typeface="Calibri"/>
                      </a:endParaRPr>
                    </a:p>
                  </a:txBody>
                  <a:tcPr marL="49622" marR="4962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23" name="Rounded Rectangle 22"/>
          <p:cNvSpPr/>
          <p:nvPr/>
        </p:nvSpPr>
        <p:spPr>
          <a:xfrm>
            <a:off x="5784850" y="4249717"/>
            <a:ext cx="3130550" cy="539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7771"/>
                </a:solidFill>
              </a:rPr>
              <a:t>Total Tranche One Contract Value:</a:t>
            </a:r>
          </a:p>
          <a:p>
            <a:pPr algn="ctr"/>
            <a:r>
              <a:rPr lang="en-GB" b="1" dirty="0">
                <a:solidFill>
                  <a:srgbClr val="007771"/>
                </a:solidFill>
              </a:rPr>
              <a:t>£87,147,429</a:t>
            </a:r>
          </a:p>
        </p:txBody>
      </p:sp>
      <p:sp>
        <p:nvSpPr>
          <p:cNvPr id="24" name="TextBox 23"/>
          <p:cNvSpPr txBox="1"/>
          <p:nvPr/>
        </p:nvSpPr>
        <p:spPr>
          <a:xfrm>
            <a:off x="108963" y="4305300"/>
            <a:ext cx="5414524" cy="738664"/>
          </a:xfrm>
          <a:prstGeom prst="rect">
            <a:avLst/>
          </a:prstGeom>
          <a:noFill/>
        </p:spPr>
        <p:txBody>
          <a:bodyPr wrap="square" rtlCol="0">
            <a:spAutoFit/>
          </a:bodyPr>
          <a:lstStyle/>
          <a:p>
            <a:pPr algn="ctr"/>
            <a:r>
              <a:rPr lang="en-GB" sz="1400" dirty="0">
                <a:solidFill>
                  <a:schemeClr val="accent1"/>
                </a:solidFill>
              </a:rPr>
              <a:t>Contract values for 2022-23 onwards would be subject to usual inflation and growth, as well as being committed to the system’s efficiency programme.  </a:t>
            </a:r>
          </a:p>
        </p:txBody>
      </p:sp>
    </p:spTree>
    <p:extLst>
      <p:ext uri="{BB962C8B-B14F-4D97-AF65-F5344CB8AC3E}">
        <p14:creationId xmlns:p14="http://schemas.microsoft.com/office/powerpoint/2010/main" val="39242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a:xfrm>
            <a:off x="7010400" y="4892126"/>
            <a:ext cx="2133600" cy="273844"/>
          </a:xfrm>
        </p:spPr>
        <p:txBody>
          <a:bodyPr/>
          <a:lstStyle/>
          <a:p>
            <a:fld id="{6CC72DD5-14A2-49B9-A213-0F99922027F3}" type="slidenum">
              <a:rPr lang="en-GB" smtClean="0"/>
              <a:pPr/>
              <a:t>3</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 Learning Disabilities &amp; Autism Programme</a:t>
            </a:r>
          </a:p>
          <a:p>
            <a:r>
              <a:rPr lang="en-US" sz="1600" dirty="0">
                <a:solidFill>
                  <a:srgbClr val="8CC1B7"/>
                </a:solidFill>
                <a:latin typeface="Arial" panose="020B0604020202020204" pitchFamily="34" charset="0"/>
                <a:cs typeface="Arial" panose="020B0604020202020204" pitchFamily="34" charset="0"/>
              </a:rPr>
              <a:t>What are the problems our residents face?</a:t>
            </a:r>
            <a:endParaRPr lang="en-US" sz="1600" b="1" dirty="0">
              <a:solidFill>
                <a:srgbClr val="8CC1B7"/>
              </a:solidFill>
              <a:latin typeface="Arial" panose="020B0604020202020204" pitchFamily="34" charset="0"/>
              <a:cs typeface="Arial" panose="020B0604020202020204" pitchFamily="34" charset="0"/>
            </a:endParaRPr>
          </a:p>
        </p:txBody>
      </p:sp>
      <p:sp>
        <p:nvSpPr>
          <p:cNvPr id="2" name="TextBox 1"/>
          <p:cNvSpPr txBox="1"/>
          <p:nvPr/>
        </p:nvSpPr>
        <p:spPr>
          <a:xfrm>
            <a:off x="593763" y="1420744"/>
            <a:ext cx="967839" cy="461665"/>
          </a:xfrm>
          <a:prstGeom prst="rect">
            <a:avLst/>
          </a:prstGeom>
          <a:noFill/>
        </p:spPr>
        <p:txBody>
          <a:bodyPr wrap="square" rtlCol="0">
            <a:spAutoFit/>
          </a:bodyPr>
          <a:lstStyle/>
          <a:p>
            <a:pPr algn="ctr"/>
            <a:r>
              <a:rPr lang="en-GB" sz="800" dirty="0"/>
              <a:t>I don’t know when or how to seek help early</a:t>
            </a:r>
          </a:p>
        </p:txBody>
      </p:sp>
      <p:sp>
        <p:nvSpPr>
          <p:cNvPr id="6" name="TextBox 5"/>
          <p:cNvSpPr txBox="1"/>
          <p:nvPr/>
        </p:nvSpPr>
        <p:spPr>
          <a:xfrm>
            <a:off x="1406224" y="1864731"/>
            <a:ext cx="967839" cy="584775"/>
          </a:xfrm>
          <a:prstGeom prst="rect">
            <a:avLst/>
          </a:prstGeom>
          <a:noFill/>
        </p:spPr>
        <p:txBody>
          <a:bodyPr wrap="square" rtlCol="0">
            <a:spAutoFit/>
          </a:bodyPr>
          <a:lstStyle/>
          <a:p>
            <a:pPr algn="ctr"/>
            <a:r>
              <a:rPr lang="en-GB" sz="800" dirty="0"/>
              <a:t>I will die 15-20 years earlier because of my mental health</a:t>
            </a:r>
          </a:p>
        </p:txBody>
      </p:sp>
      <p:sp>
        <p:nvSpPr>
          <p:cNvPr id="7" name="TextBox 6"/>
          <p:cNvSpPr txBox="1"/>
          <p:nvPr/>
        </p:nvSpPr>
        <p:spPr>
          <a:xfrm>
            <a:off x="593763" y="2487565"/>
            <a:ext cx="967839" cy="461665"/>
          </a:xfrm>
          <a:prstGeom prst="rect">
            <a:avLst/>
          </a:prstGeom>
          <a:noFill/>
        </p:spPr>
        <p:txBody>
          <a:bodyPr wrap="square" rtlCol="0">
            <a:spAutoFit/>
          </a:bodyPr>
          <a:lstStyle/>
          <a:p>
            <a:pPr algn="ctr"/>
            <a:r>
              <a:rPr lang="en-GB" sz="800" dirty="0"/>
              <a:t>I am at risk of losing my home and my job</a:t>
            </a:r>
          </a:p>
        </p:txBody>
      </p:sp>
      <p:sp>
        <p:nvSpPr>
          <p:cNvPr id="9" name="TextBox 8"/>
          <p:cNvSpPr txBox="1"/>
          <p:nvPr/>
        </p:nvSpPr>
        <p:spPr>
          <a:xfrm>
            <a:off x="1399304" y="2991108"/>
            <a:ext cx="967839" cy="461665"/>
          </a:xfrm>
          <a:prstGeom prst="rect">
            <a:avLst/>
          </a:prstGeom>
          <a:noFill/>
        </p:spPr>
        <p:txBody>
          <a:bodyPr wrap="square" rtlCol="0">
            <a:spAutoFit/>
          </a:bodyPr>
          <a:lstStyle/>
          <a:p>
            <a:pPr algn="ctr"/>
            <a:r>
              <a:rPr lang="en-GB" sz="800" dirty="0"/>
              <a:t>I have experienced adverse childhood events</a:t>
            </a:r>
          </a:p>
        </p:txBody>
      </p:sp>
      <p:sp>
        <p:nvSpPr>
          <p:cNvPr id="10" name="TextBox 9"/>
          <p:cNvSpPr txBox="1"/>
          <p:nvPr/>
        </p:nvSpPr>
        <p:spPr>
          <a:xfrm>
            <a:off x="593749" y="3532680"/>
            <a:ext cx="967839" cy="461665"/>
          </a:xfrm>
          <a:prstGeom prst="rect">
            <a:avLst/>
          </a:prstGeom>
          <a:noFill/>
        </p:spPr>
        <p:txBody>
          <a:bodyPr wrap="square" rtlCol="0">
            <a:spAutoFit/>
          </a:bodyPr>
          <a:lstStyle/>
          <a:p>
            <a:pPr algn="ctr"/>
            <a:r>
              <a:rPr lang="en-GB" sz="800" dirty="0"/>
              <a:t>I feel suicidal and resort to self-harm to cope</a:t>
            </a:r>
          </a:p>
        </p:txBody>
      </p:sp>
      <p:sp>
        <p:nvSpPr>
          <p:cNvPr id="4" name="Oval 3"/>
          <p:cNvSpPr/>
          <p:nvPr/>
        </p:nvSpPr>
        <p:spPr>
          <a:xfrm>
            <a:off x="635323" y="1227034"/>
            <a:ext cx="884711" cy="849086"/>
          </a:xfrm>
          <a:prstGeom prst="ellipse">
            <a:avLst/>
          </a:prstGeom>
          <a:no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440869" y="1732576"/>
            <a:ext cx="884711" cy="849086"/>
          </a:xfrm>
          <a:prstGeom prst="ellipse">
            <a:avLst/>
          </a:prstGeom>
          <a:no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35321" y="2293855"/>
            <a:ext cx="884711" cy="849086"/>
          </a:xfrm>
          <a:prstGeom prst="ellipse">
            <a:avLst/>
          </a:prstGeom>
          <a:no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440869" y="2797398"/>
            <a:ext cx="884711" cy="849086"/>
          </a:xfrm>
          <a:prstGeom prst="ellipse">
            <a:avLst/>
          </a:prstGeom>
          <a:no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35325" y="3338970"/>
            <a:ext cx="884711" cy="849086"/>
          </a:xfrm>
          <a:prstGeom prst="ellipse">
            <a:avLst/>
          </a:prstGeom>
          <a:no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753578" y="3757284"/>
            <a:ext cx="273132" cy="257021"/>
          </a:xfrm>
          <a:prstGeom prst="ellipse">
            <a:avLst/>
          </a:prstGeom>
          <a:solidFill>
            <a:srgbClr val="871F82"/>
          </a:solid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561588" y="4120447"/>
            <a:ext cx="178136" cy="172053"/>
          </a:xfrm>
          <a:prstGeom prst="ellipse">
            <a:avLst/>
          </a:prstGeom>
          <a:solidFill>
            <a:srgbClr val="871F82"/>
          </a:solidFill>
          <a:ln>
            <a:solidFill>
              <a:srgbClr val="871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27" y="4119742"/>
            <a:ext cx="858387" cy="86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5013" y="932327"/>
            <a:ext cx="1850567" cy="215444"/>
          </a:xfrm>
          <a:prstGeom prst="rect">
            <a:avLst/>
          </a:prstGeom>
          <a:noFill/>
        </p:spPr>
        <p:txBody>
          <a:bodyPr wrap="square" rtlCol="0">
            <a:spAutoFit/>
          </a:bodyPr>
          <a:lstStyle/>
          <a:p>
            <a:pPr algn="ctr"/>
            <a:r>
              <a:rPr lang="en-GB" sz="800" b="1" dirty="0">
                <a:solidFill>
                  <a:srgbClr val="871F82"/>
                </a:solidFill>
              </a:rPr>
              <a:t>Population Health &amp; Prevention</a:t>
            </a:r>
          </a:p>
        </p:txBody>
      </p:sp>
      <p:sp>
        <p:nvSpPr>
          <p:cNvPr id="23" name="Oval 22"/>
          <p:cNvSpPr/>
          <p:nvPr/>
        </p:nvSpPr>
        <p:spPr>
          <a:xfrm>
            <a:off x="3344870" y="1227033"/>
            <a:ext cx="884711" cy="8490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229581" y="1732575"/>
            <a:ext cx="884711" cy="8490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344870" y="2293855"/>
            <a:ext cx="884711" cy="8490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230552" y="2797398"/>
            <a:ext cx="884711" cy="8490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44869" y="3338970"/>
            <a:ext cx="884711" cy="8490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398792" y="3757283"/>
            <a:ext cx="273132" cy="25702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12728" y="4120446"/>
            <a:ext cx="178136" cy="17205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9" descr="M:\GGrpSh\Northamptonshire Health &amp; Care Partnership\Images and Styling\Graphics\Four People 3.png">
            <a:extLst>
              <a:ext uri="{FF2B5EF4-FFF2-40B4-BE49-F238E27FC236}">
                <a16:creationId xmlns:a16="http://schemas.microsoft.com/office/drawing/2014/main" id="{C57E8DC7-5056-4EE8-B2E6-C9C5C7BF3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397" y="4206473"/>
            <a:ext cx="690813" cy="690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274" y="4291795"/>
            <a:ext cx="520167" cy="52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3303304" y="1420744"/>
            <a:ext cx="967839" cy="461665"/>
          </a:xfrm>
          <a:prstGeom prst="rect">
            <a:avLst/>
          </a:prstGeom>
          <a:noFill/>
        </p:spPr>
        <p:txBody>
          <a:bodyPr wrap="square" rtlCol="0">
            <a:spAutoFit/>
          </a:bodyPr>
          <a:lstStyle/>
          <a:p>
            <a:pPr algn="ctr"/>
            <a:r>
              <a:rPr lang="en-GB" sz="800" dirty="0"/>
              <a:t>I have multiple needs – you have single pathways</a:t>
            </a:r>
          </a:p>
        </p:txBody>
      </p:sp>
      <p:sp>
        <p:nvSpPr>
          <p:cNvPr id="33" name="TextBox 32"/>
          <p:cNvSpPr txBox="1"/>
          <p:nvPr/>
        </p:nvSpPr>
        <p:spPr>
          <a:xfrm>
            <a:off x="4192734" y="1882409"/>
            <a:ext cx="967839" cy="584775"/>
          </a:xfrm>
          <a:prstGeom prst="rect">
            <a:avLst/>
          </a:prstGeom>
          <a:noFill/>
        </p:spPr>
        <p:txBody>
          <a:bodyPr wrap="square" rtlCol="0">
            <a:spAutoFit/>
          </a:bodyPr>
          <a:lstStyle/>
          <a:p>
            <a:pPr algn="ctr"/>
            <a:r>
              <a:rPr lang="en-GB" sz="800" dirty="0"/>
              <a:t>Services are not culturally sensitive or meaningful to me</a:t>
            </a:r>
          </a:p>
        </p:txBody>
      </p:sp>
      <p:sp>
        <p:nvSpPr>
          <p:cNvPr id="34" name="TextBox 33"/>
          <p:cNvSpPr txBox="1"/>
          <p:nvPr/>
        </p:nvSpPr>
        <p:spPr>
          <a:xfrm>
            <a:off x="3303303" y="2487565"/>
            <a:ext cx="967839" cy="461665"/>
          </a:xfrm>
          <a:prstGeom prst="rect">
            <a:avLst/>
          </a:prstGeom>
          <a:noFill/>
        </p:spPr>
        <p:txBody>
          <a:bodyPr wrap="square" rtlCol="0">
            <a:spAutoFit/>
          </a:bodyPr>
          <a:lstStyle/>
          <a:p>
            <a:pPr algn="ctr"/>
            <a:r>
              <a:rPr lang="en-GB" sz="800" dirty="0"/>
              <a:t>I tell my story multiple times, and then give up</a:t>
            </a:r>
          </a:p>
        </p:txBody>
      </p:sp>
      <p:sp>
        <p:nvSpPr>
          <p:cNvPr id="35" name="TextBox 34"/>
          <p:cNvSpPr txBox="1"/>
          <p:nvPr/>
        </p:nvSpPr>
        <p:spPr>
          <a:xfrm>
            <a:off x="4188004" y="2994097"/>
            <a:ext cx="967839" cy="461665"/>
          </a:xfrm>
          <a:prstGeom prst="rect">
            <a:avLst/>
          </a:prstGeom>
          <a:noFill/>
        </p:spPr>
        <p:txBody>
          <a:bodyPr wrap="square" rtlCol="0">
            <a:spAutoFit/>
          </a:bodyPr>
          <a:lstStyle/>
          <a:p>
            <a:pPr algn="ctr"/>
            <a:r>
              <a:rPr lang="en-GB" sz="800" dirty="0"/>
              <a:t>I exist in the gaps between your pathways</a:t>
            </a:r>
          </a:p>
        </p:txBody>
      </p:sp>
      <p:sp>
        <p:nvSpPr>
          <p:cNvPr id="36" name="TextBox 35"/>
          <p:cNvSpPr txBox="1"/>
          <p:nvPr/>
        </p:nvSpPr>
        <p:spPr>
          <a:xfrm>
            <a:off x="3307435" y="3471125"/>
            <a:ext cx="967839" cy="584775"/>
          </a:xfrm>
          <a:prstGeom prst="rect">
            <a:avLst/>
          </a:prstGeom>
          <a:noFill/>
        </p:spPr>
        <p:txBody>
          <a:bodyPr wrap="square" rtlCol="0">
            <a:spAutoFit/>
          </a:bodyPr>
          <a:lstStyle/>
          <a:p>
            <a:pPr algn="ctr"/>
            <a:r>
              <a:rPr lang="en-GB" sz="800" dirty="0"/>
              <a:t>I get lost in your system when my needs change or I require transition</a:t>
            </a:r>
          </a:p>
        </p:txBody>
      </p:sp>
      <p:sp>
        <p:nvSpPr>
          <p:cNvPr id="37" name="Oval 36"/>
          <p:cNvSpPr/>
          <p:nvPr/>
        </p:nvSpPr>
        <p:spPr>
          <a:xfrm>
            <a:off x="6332507" y="1227034"/>
            <a:ext cx="884711" cy="8490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217218" y="1732576"/>
            <a:ext cx="884711" cy="8490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332512" y="2293855"/>
            <a:ext cx="884711" cy="8490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217217" y="2800387"/>
            <a:ext cx="884711" cy="8490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332506" y="3338970"/>
            <a:ext cx="884711" cy="8490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436896" y="3756992"/>
            <a:ext cx="273132" cy="25702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258760" y="4119742"/>
            <a:ext cx="178136" cy="17205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3224129" y="932327"/>
            <a:ext cx="1850567" cy="215444"/>
          </a:xfrm>
          <a:prstGeom prst="rect">
            <a:avLst/>
          </a:prstGeom>
          <a:noFill/>
        </p:spPr>
        <p:txBody>
          <a:bodyPr wrap="square" rtlCol="0">
            <a:spAutoFit/>
          </a:bodyPr>
          <a:lstStyle/>
          <a:p>
            <a:pPr algn="ctr"/>
            <a:r>
              <a:rPr lang="en-GB" sz="800" b="1" dirty="0">
                <a:solidFill>
                  <a:schemeClr val="accent2"/>
                </a:solidFill>
              </a:rPr>
              <a:t>Outcome-Based Pathways</a:t>
            </a:r>
          </a:p>
        </p:txBody>
      </p:sp>
      <p:sp>
        <p:nvSpPr>
          <p:cNvPr id="45" name="TextBox 44"/>
          <p:cNvSpPr txBox="1"/>
          <p:nvPr/>
        </p:nvSpPr>
        <p:spPr>
          <a:xfrm>
            <a:off x="6251362" y="932327"/>
            <a:ext cx="1850567" cy="215444"/>
          </a:xfrm>
          <a:prstGeom prst="rect">
            <a:avLst/>
          </a:prstGeom>
          <a:noFill/>
        </p:spPr>
        <p:txBody>
          <a:bodyPr wrap="square" rtlCol="0">
            <a:spAutoFit/>
          </a:bodyPr>
          <a:lstStyle/>
          <a:p>
            <a:pPr algn="ctr"/>
            <a:r>
              <a:rPr lang="en-GB" sz="800" b="1" dirty="0">
                <a:solidFill>
                  <a:schemeClr val="accent5"/>
                </a:solidFill>
              </a:rPr>
              <a:t>Acute &amp; Crisis Care</a:t>
            </a:r>
          </a:p>
        </p:txBody>
      </p:sp>
      <p:sp>
        <p:nvSpPr>
          <p:cNvPr id="46" name="TextBox 45"/>
          <p:cNvSpPr txBox="1"/>
          <p:nvPr/>
        </p:nvSpPr>
        <p:spPr>
          <a:xfrm>
            <a:off x="6289928" y="1420744"/>
            <a:ext cx="967839" cy="461665"/>
          </a:xfrm>
          <a:prstGeom prst="rect">
            <a:avLst/>
          </a:prstGeom>
          <a:noFill/>
        </p:spPr>
        <p:txBody>
          <a:bodyPr wrap="square" rtlCol="0">
            <a:spAutoFit/>
          </a:bodyPr>
          <a:lstStyle/>
          <a:p>
            <a:pPr algn="ctr"/>
            <a:r>
              <a:rPr lang="en-GB" sz="800" dirty="0"/>
              <a:t>My time in hospital needs to be productive</a:t>
            </a:r>
          </a:p>
        </p:txBody>
      </p:sp>
      <p:sp>
        <p:nvSpPr>
          <p:cNvPr id="47" name="TextBox 46"/>
          <p:cNvSpPr txBox="1"/>
          <p:nvPr/>
        </p:nvSpPr>
        <p:spPr>
          <a:xfrm>
            <a:off x="7176644" y="1943963"/>
            <a:ext cx="967839" cy="461665"/>
          </a:xfrm>
          <a:prstGeom prst="rect">
            <a:avLst/>
          </a:prstGeom>
          <a:noFill/>
        </p:spPr>
        <p:txBody>
          <a:bodyPr wrap="square" rtlCol="0">
            <a:spAutoFit/>
          </a:bodyPr>
          <a:lstStyle/>
          <a:p>
            <a:pPr algn="ctr"/>
            <a:r>
              <a:rPr lang="en-GB" sz="800" dirty="0"/>
              <a:t>I can only talk to you during the daytime</a:t>
            </a:r>
          </a:p>
        </p:txBody>
      </p:sp>
      <p:sp>
        <p:nvSpPr>
          <p:cNvPr id="48" name="TextBox 47"/>
          <p:cNvSpPr txBox="1"/>
          <p:nvPr/>
        </p:nvSpPr>
        <p:spPr>
          <a:xfrm>
            <a:off x="6290948" y="2449190"/>
            <a:ext cx="967839" cy="584775"/>
          </a:xfrm>
          <a:prstGeom prst="rect">
            <a:avLst/>
          </a:prstGeom>
          <a:noFill/>
        </p:spPr>
        <p:txBody>
          <a:bodyPr wrap="square" rtlCol="0">
            <a:spAutoFit/>
          </a:bodyPr>
          <a:lstStyle/>
          <a:p>
            <a:pPr algn="ctr"/>
            <a:r>
              <a:rPr lang="en-GB" sz="800" dirty="0"/>
              <a:t>Hospitals far away from home mean I don’t see my family</a:t>
            </a:r>
          </a:p>
        </p:txBody>
      </p:sp>
      <p:sp>
        <p:nvSpPr>
          <p:cNvPr id="49" name="TextBox 48"/>
          <p:cNvSpPr txBox="1"/>
          <p:nvPr/>
        </p:nvSpPr>
        <p:spPr>
          <a:xfrm>
            <a:off x="7176644" y="2929552"/>
            <a:ext cx="967839" cy="584775"/>
          </a:xfrm>
          <a:prstGeom prst="rect">
            <a:avLst/>
          </a:prstGeom>
          <a:noFill/>
        </p:spPr>
        <p:txBody>
          <a:bodyPr wrap="square" rtlCol="0">
            <a:spAutoFit/>
          </a:bodyPr>
          <a:lstStyle/>
          <a:p>
            <a:pPr algn="ctr"/>
            <a:r>
              <a:rPr lang="en-GB" sz="800" dirty="0"/>
              <a:t>I need to visit </a:t>
            </a:r>
          </a:p>
          <a:p>
            <a:pPr algn="ctr"/>
            <a:r>
              <a:rPr lang="en-GB" sz="800" dirty="0"/>
              <a:t>A&amp;E or call an ambulance when you are not there</a:t>
            </a:r>
          </a:p>
        </p:txBody>
      </p:sp>
      <p:sp>
        <p:nvSpPr>
          <p:cNvPr id="50" name="TextBox 49"/>
          <p:cNvSpPr txBox="1"/>
          <p:nvPr/>
        </p:nvSpPr>
        <p:spPr>
          <a:xfrm>
            <a:off x="6289928" y="3539662"/>
            <a:ext cx="967839" cy="461665"/>
          </a:xfrm>
          <a:prstGeom prst="rect">
            <a:avLst/>
          </a:prstGeom>
          <a:noFill/>
        </p:spPr>
        <p:txBody>
          <a:bodyPr wrap="square" rtlCol="0">
            <a:spAutoFit/>
          </a:bodyPr>
          <a:lstStyle/>
          <a:p>
            <a:pPr algn="ctr"/>
            <a:r>
              <a:rPr lang="en-GB" sz="800" dirty="0"/>
              <a:t>My mental health deteriorated during Covid</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0018" y="4316899"/>
            <a:ext cx="494358" cy="49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471" y="4316898"/>
            <a:ext cx="441863" cy="51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868" y="4316898"/>
            <a:ext cx="596502" cy="59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3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913766" y="617517"/>
            <a:ext cx="0" cy="235698"/>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6796" y="617517"/>
            <a:ext cx="1" cy="233982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8694" y="2957340"/>
            <a:ext cx="1156207" cy="182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334056" y="750426"/>
            <a:ext cx="1159419" cy="18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itle 1"/>
          <p:cNvSpPr txBox="1">
            <a:spLocks/>
          </p:cNvSpPr>
          <p:nvPr/>
        </p:nvSpPr>
        <p:spPr>
          <a:xfrm>
            <a:off x="128157" y="78681"/>
            <a:ext cx="6708487" cy="544774"/>
          </a:xfrm>
          <a:prstGeom prst="rect">
            <a:avLst/>
          </a:prstGeom>
        </p:spPr>
        <p:txBody>
          <a:bodyPr vert="horz" lIns="61206" tIns="30604" rIns="61206" bIns="30604" rtlCol="0" anchor="t">
            <a:normAutofit fontScale="97500"/>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MHLDA Collaborative Programme</a:t>
            </a:r>
          </a:p>
          <a:p>
            <a:r>
              <a:rPr lang="en-US" sz="1600" b="1" dirty="0">
                <a:solidFill>
                  <a:srgbClr val="8CC1B7"/>
                </a:solidFill>
                <a:latin typeface="Arial" panose="020B0604020202020204" pitchFamily="34" charset="0"/>
                <a:cs typeface="Arial" panose="020B0604020202020204" pitchFamily="34" charset="0"/>
              </a:rPr>
              <a:t>What challenges does our system face?</a:t>
            </a:r>
          </a:p>
        </p:txBody>
      </p:sp>
      <p:pic>
        <p:nvPicPr>
          <p:cNvPr id="36" name="Picture 3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3175040" y="2224493"/>
            <a:ext cx="1159419" cy="18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0" r="100000">
                        <a14:foregroundMark x1="50758" y1="11990" x2="50758" y2="11990"/>
                      </a14:backgroundRemoval>
                    </a14:imgEffect>
                  </a14:imgLayer>
                </a14:imgProps>
              </a:ext>
              <a:ext uri="{28A0092B-C50C-407E-A947-70E740481C1C}">
                <a14:useLocalDpi xmlns:a14="http://schemas.microsoft.com/office/drawing/2010/main" val="0"/>
              </a:ext>
            </a:extLst>
          </a:blip>
          <a:srcRect/>
          <a:stretch>
            <a:fillRect/>
          </a:stretch>
        </p:blipFill>
        <p:spPr bwMode="auto">
          <a:xfrm>
            <a:off x="3874799" y="882041"/>
            <a:ext cx="1156207" cy="182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duotone>
              <a:prstClr val="black"/>
              <a:srgbClr val="871F82">
                <a:tint val="45000"/>
                <a:satMod val="400000"/>
              </a:srgbClr>
            </a:duotone>
            <a:extLst>
              <a:ext uri="{BEBA8EAE-BF5A-486C-A8C5-ECC9F3942E4B}">
                <a14:imgProps xmlns:a14="http://schemas.microsoft.com/office/drawing/2010/main">
                  <a14:imgLayer r:embed="rId4">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1629727" y="1553930"/>
            <a:ext cx="1159419" cy="18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293" y="2945656"/>
            <a:ext cx="1156207" cy="182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6256934" y="1553931"/>
            <a:ext cx="1159419" cy="18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p:cNvPicPr>
            <a:picLocks noChangeAspect="1" noChangeArrowheads="1"/>
          </p:cNvPicPr>
          <p:nvPr/>
        </p:nvPicPr>
        <p:blipFill>
          <a:blip r:embed="rId3">
            <a:duotone>
              <a:prstClr val="black"/>
              <a:srgbClr val="871F82">
                <a:tint val="45000"/>
                <a:satMod val="400000"/>
              </a:srgbClr>
            </a:duotone>
            <a:extLst>
              <a:ext uri="{BEBA8EAE-BF5A-486C-A8C5-ECC9F3942E4B}">
                <a14:imgProps xmlns:a14="http://schemas.microsoft.com/office/drawing/2010/main">
                  <a14:imgLayer r:embed="rId4">
                    <a14:imgEffect>
                      <a14:backgroundRemoval t="0" b="100000" l="0" r="99723">
                        <a14:foregroundMark x1="47922" y1="11444" x2="47922" y2="11444"/>
                      </a14:backgroundRemoval>
                    </a14:imgEffect>
                  </a14:imgLayer>
                </a14:imgProps>
              </a:ext>
              <a:ext uri="{28A0092B-C50C-407E-A947-70E740481C1C}">
                <a14:useLocalDpi xmlns:a14="http://schemas.microsoft.com/office/drawing/2010/main" val="0"/>
              </a:ext>
            </a:extLst>
          </a:blip>
          <a:srcRect/>
          <a:stretch>
            <a:fillRect/>
          </a:stretch>
        </p:blipFill>
        <p:spPr bwMode="auto">
          <a:xfrm>
            <a:off x="6966089" y="2959920"/>
            <a:ext cx="1159419" cy="18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0" r="100000">
                        <a14:foregroundMark x1="50758" y1="11990" x2="50758" y2="11990"/>
                      </a14:backgroundRemoval>
                    </a14:imgEffect>
                  </a14:imgLayer>
                </a14:imgProps>
              </a:ext>
              <a:ext uri="{28A0092B-C50C-407E-A947-70E740481C1C}">
                <a14:useLocalDpi xmlns:a14="http://schemas.microsoft.com/office/drawing/2010/main" val="0"/>
              </a:ext>
            </a:extLst>
          </a:blip>
          <a:srcRect/>
          <a:stretch>
            <a:fillRect/>
          </a:stretch>
        </p:blipFill>
        <p:spPr bwMode="auto">
          <a:xfrm>
            <a:off x="7635258" y="853215"/>
            <a:ext cx="1156207" cy="182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p:cNvCxnSpPr/>
          <p:nvPr/>
        </p:nvCxnSpPr>
        <p:spPr>
          <a:xfrm>
            <a:off x="8213361" y="617517"/>
            <a:ext cx="0" cy="2658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36644" y="638339"/>
            <a:ext cx="0" cy="9619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52902" y="616223"/>
            <a:ext cx="0" cy="2658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8" idx="0"/>
          </p:cNvCxnSpPr>
          <p:nvPr/>
        </p:nvCxnSpPr>
        <p:spPr>
          <a:xfrm>
            <a:off x="2201307" y="629392"/>
            <a:ext cx="8130" cy="9245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60615" y="616223"/>
            <a:ext cx="0" cy="1717543"/>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72396" y="636737"/>
            <a:ext cx="1" cy="233982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45798" y="629392"/>
            <a:ext cx="1" cy="23398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3051" y="1322592"/>
            <a:ext cx="1301430" cy="1252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2,160 </a:t>
            </a:r>
            <a:r>
              <a:rPr lang="en-GB" sz="800" dirty="0">
                <a:solidFill>
                  <a:schemeClr val="tx1"/>
                </a:solidFill>
                <a:latin typeface="Arial" panose="020B0604020202020204" pitchFamily="34" charset="0"/>
                <a:cs typeface="Arial" panose="020B0604020202020204" pitchFamily="34" charset="0"/>
              </a:rPr>
              <a:t>adults and </a:t>
            </a:r>
          </a:p>
          <a:p>
            <a:pPr algn="ctr"/>
            <a:r>
              <a:rPr lang="en-GB" sz="800" b="1" dirty="0">
                <a:solidFill>
                  <a:schemeClr val="tx1"/>
                </a:solidFill>
                <a:latin typeface="Arial" panose="020B0604020202020204" pitchFamily="34" charset="0"/>
                <a:cs typeface="Arial" panose="020B0604020202020204" pitchFamily="34" charset="0"/>
              </a:rPr>
              <a:t>379 </a:t>
            </a:r>
            <a:r>
              <a:rPr lang="en-GB" sz="800" dirty="0">
                <a:solidFill>
                  <a:schemeClr val="tx1"/>
                </a:solidFill>
                <a:latin typeface="Arial" panose="020B0604020202020204" pitchFamily="34" charset="0"/>
                <a:cs typeface="Arial" panose="020B0604020202020204" pitchFamily="34" charset="0"/>
              </a:rPr>
              <a:t>children waiting </a:t>
            </a:r>
          </a:p>
          <a:p>
            <a:pPr algn="ctr"/>
            <a:r>
              <a:rPr lang="en-GB" sz="800" dirty="0">
                <a:solidFill>
                  <a:schemeClr val="tx1"/>
                </a:solidFill>
                <a:latin typeface="Arial" panose="020B0604020202020204" pitchFamily="34" charset="0"/>
                <a:cs typeface="Arial" panose="020B0604020202020204" pitchFamily="34" charset="0"/>
              </a:rPr>
              <a:t>to access services</a:t>
            </a:r>
          </a:p>
        </p:txBody>
      </p:sp>
      <p:sp>
        <p:nvSpPr>
          <p:cNvPr id="52" name="Rectangle 51"/>
          <p:cNvSpPr/>
          <p:nvPr/>
        </p:nvSpPr>
        <p:spPr>
          <a:xfrm>
            <a:off x="907827" y="3727064"/>
            <a:ext cx="1237937"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LOS for acute admissions can be </a:t>
            </a:r>
          </a:p>
          <a:p>
            <a:pPr algn="ctr"/>
            <a:r>
              <a:rPr lang="en-GB" sz="800" dirty="0">
                <a:solidFill>
                  <a:schemeClr val="tx1"/>
                </a:solidFill>
                <a:latin typeface="Arial" panose="020B0604020202020204" pitchFamily="34" charset="0"/>
                <a:cs typeface="Arial" panose="020B0604020202020204" pitchFamily="34" charset="0"/>
              </a:rPr>
              <a:t>up to </a:t>
            </a:r>
            <a:r>
              <a:rPr lang="en-GB" sz="800" b="1" dirty="0">
                <a:solidFill>
                  <a:schemeClr val="tx1"/>
                </a:solidFill>
                <a:latin typeface="Arial" panose="020B0604020202020204" pitchFamily="34" charset="0"/>
                <a:cs typeface="Arial" panose="020B0604020202020204" pitchFamily="34" charset="0"/>
              </a:rPr>
              <a:t>54%</a:t>
            </a:r>
            <a:r>
              <a:rPr lang="en-GB" sz="800" dirty="0">
                <a:solidFill>
                  <a:schemeClr val="tx1"/>
                </a:solidFill>
                <a:latin typeface="Arial" panose="020B0604020202020204" pitchFamily="34" charset="0"/>
                <a:cs typeface="Arial" panose="020B0604020202020204" pitchFamily="34" charset="0"/>
              </a:rPr>
              <a:t> longer where there is concurrent </a:t>
            </a:r>
          </a:p>
          <a:p>
            <a:pPr algn="ctr"/>
            <a:r>
              <a:rPr lang="en-GB" sz="800" dirty="0">
                <a:solidFill>
                  <a:schemeClr val="tx1"/>
                </a:solidFill>
                <a:latin typeface="Arial" panose="020B0604020202020204" pitchFamily="34" charset="0"/>
                <a:cs typeface="Arial" panose="020B0604020202020204" pitchFamily="34" charset="0"/>
              </a:rPr>
              <a:t>depression</a:t>
            </a:r>
          </a:p>
        </p:txBody>
      </p:sp>
      <p:sp>
        <p:nvSpPr>
          <p:cNvPr id="53" name="Rectangle 52"/>
          <p:cNvSpPr/>
          <p:nvPr/>
        </p:nvSpPr>
        <p:spPr>
          <a:xfrm>
            <a:off x="4777513" y="3584919"/>
            <a:ext cx="1189766" cy="118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Every month there are </a:t>
            </a:r>
            <a:r>
              <a:rPr lang="en-GB" sz="800" b="1" dirty="0">
                <a:solidFill>
                  <a:schemeClr val="tx1"/>
                </a:solidFill>
                <a:latin typeface="Arial" panose="020B0604020202020204" pitchFamily="34" charset="0"/>
                <a:cs typeface="Arial" panose="020B0604020202020204" pitchFamily="34" charset="0"/>
              </a:rPr>
              <a:t>c.7,708</a:t>
            </a:r>
            <a:r>
              <a:rPr lang="en-GB" sz="800" dirty="0">
                <a:solidFill>
                  <a:schemeClr val="tx1"/>
                </a:solidFill>
                <a:latin typeface="Arial" panose="020B0604020202020204" pitchFamily="34" charset="0"/>
                <a:cs typeface="Arial" panose="020B0604020202020204" pitchFamily="34" charset="0"/>
              </a:rPr>
              <a:t> new referrals for mental health support</a:t>
            </a:r>
          </a:p>
        </p:txBody>
      </p:sp>
      <p:sp>
        <p:nvSpPr>
          <p:cNvPr id="54" name="Rectangle 53"/>
          <p:cNvSpPr/>
          <p:nvPr/>
        </p:nvSpPr>
        <p:spPr>
          <a:xfrm>
            <a:off x="1663396" y="2333766"/>
            <a:ext cx="1083952"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latin typeface="Arial" panose="020B0604020202020204" pitchFamily="34" charset="0"/>
                <a:cs typeface="Arial" panose="020B0604020202020204" pitchFamily="34" charset="0"/>
              </a:rPr>
              <a:t>2</a:t>
            </a:r>
            <a:r>
              <a:rPr lang="en-GB" sz="800" dirty="0">
                <a:solidFill>
                  <a:schemeClr val="tx1"/>
                </a:solidFill>
                <a:latin typeface="Arial" panose="020B0604020202020204" pitchFamily="34" charset="0"/>
                <a:cs typeface="Arial" panose="020B0604020202020204" pitchFamily="34" charset="0"/>
              </a:rPr>
              <a:t> in every </a:t>
            </a:r>
            <a:r>
              <a:rPr lang="en-GB" sz="800" b="1" dirty="0">
                <a:solidFill>
                  <a:schemeClr val="tx1"/>
                </a:solidFill>
                <a:latin typeface="Arial" panose="020B0604020202020204" pitchFamily="34" charset="0"/>
                <a:cs typeface="Arial" panose="020B0604020202020204" pitchFamily="34" charset="0"/>
              </a:rPr>
              <a:t>5</a:t>
            </a:r>
            <a:r>
              <a:rPr lang="en-GB" sz="800" dirty="0">
                <a:solidFill>
                  <a:schemeClr val="tx1"/>
                </a:solidFill>
                <a:latin typeface="Arial" panose="020B0604020202020204" pitchFamily="34" charset="0"/>
                <a:cs typeface="Arial" panose="020B0604020202020204" pitchFamily="34" charset="0"/>
              </a:rPr>
              <a:t> GP appointments are mental health related</a:t>
            </a:r>
          </a:p>
        </p:txBody>
      </p:sp>
      <p:sp>
        <p:nvSpPr>
          <p:cNvPr id="55" name="Rectangle 54"/>
          <p:cNvSpPr/>
          <p:nvPr/>
        </p:nvSpPr>
        <p:spPr>
          <a:xfrm>
            <a:off x="3175040" y="2889129"/>
            <a:ext cx="1178520" cy="1144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We have </a:t>
            </a:r>
            <a:r>
              <a:rPr lang="en-GB" sz="800" b="1" dirty="0">
                <a:solidFill>
                  <a:schemeClr val="tx1"/>
                </a:solidFill>
                <a:latin typeface="Arial" panose="020B0604020202020204" pitchFamily="34" charset="0"/>
                <a:cs typeface="Arial" panose="020B0604020202020204" pitchFamily="34" charset="0"/>
              </a:rPr>
              <a:t>&gt;4,000 </a:t>
            </a:r>
            <a:r>
              <a:rPr lang="en-GB" sz="800" dirty="0">
                <a:solidFill>
                  <a:schemeClr val="tx1"/>
                </a:solidFill>
                <a:latin typeface="Arial" panose="020B0604020202020204" pitchFamily="34" charset="0"/>
                <a:cs typeface="Arial" panose="020B0604020202020204" pitchFamily="34" charset="0"/>
              </a:rPr>
              <a:t>people with an LD, 25% of which</a:t>
            </a:r>
            <a:r>
              <a:rPr lang="en-GB" sz="800" b="1" dirty="0">
                <a:solidFill>
                  <a:schemeClr val="tx1"/>
                </a:solidFill>
                <a:latin typeface="Arial" panose="020B0604020202020204" pitchFamily="34" charset="0"/>
                <a:cs typeface="Arial" panose="020B0604020202020204" pitchFamily="34" charset="0"/>
              </a:rPr>
              <a:t> </a:t>
            </a:r>
            <a:r>
              <a:rPr lang="en-GB" sz="800" dirty="0">
                <a:solidFill>
                  <a:schemeClr val="tx1"/>
                </a:solidFill>
                <a:latin typeface="Arial" panose="020B0604020202020204" pitchFamily="34" charset="0"/>
                <a:cs typeface="Arial" panose="020B0604020202020204" pitchFamily="34" charset="0"/>
              </a:rPr>
              <a:t>need specialist care </a:t>
            </a:r>
          </a:p>
        </p:txBody>
      </p:sp>
      <p:sp>
        <p:nvSpPr>
          <p:cNvPr id="57" name="Rectangle 56"/>
          <p:cNvSpPr/>
          <p:nvPr/>
        </p:nvSpPr>
        <p:spPr>
          <a:xfrm>
            <a:off x="7641693" y="1500200"/>
            <a:ext cx="1143336" cy="1186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Police colleagues can spend up to  </a:t>
            </a:r>
            <a:r>
              <a:rPr lang="en-GB" sz="800" b="1" dirty="0">
                <a:solidFill>
                  <a:schemeClr val="tx1"/>
                </a:solidFill>
                <a:latin typeface="Arial" panose="020B0604020202020204" pitchFamily="34" charset="0"/>
                <a:cs typeface="Arial" panose="020B0604020202020204" pitchFamily="34" charset="0"/>
              </a:rPr>
              <a:t>four hours </a:t>
            </a:r>
            <a:r>
              <a:rPr lang="en-GB" sz="800" dirty="0">
                <a:solidFill>
                  <a:schemeClr val="tx1"/>
                </a:solidFill>
                <a:latin typeface="Arial" panose="020B0604020202020204" pitchFamily="34" charset="0"/>
                <a:cs typeface="Arial" panose="020B0604020202020204" pitchFamily="34" charset="0"/>
              </a:rPr>
              <a:t>in A&amp;E before they are able to admit to S136 suites</a:t>
            </a:r>
          </a:p>
        </p:txBody>
      </p:sp>
      <p:sp>
        <p:nvSpPr>
          <p:cNvPr id="58" name="Rectangle 57"/>
          <p:cNvSpPr/>
          <p:nvPr/>
        </p:nvSpPr>
        <p:spPr>
          <a:xfrm>
            <a:off x="6247384" y="2224493"/>
            <a:ext cx="1178520" cy="1144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At any one time, </a:t>
            </a:r>
          </a:p>
          <a:p>
            <a:pPr algn="ctr"/>
            <a:r>
              <a:rPr lang="en-GB" sz="800" b="1" dirty="0">
                <a:solidFill>
                  <a:schemeClr val="tx1"/>
                </a:solidFill>
                <a:latin typeface="Arial" panose="020B0604020202020204" pitchFamily="34" charset="0"/>
                <a:cs typeface="Arial" panose="020B0604020202020204" pitchFamily="34" charset="0"/>
              </a:rPr>
              <a:t>10% </a:t>
            </a:r>
            <a:r>
              <a:rPr lang="en-GB" sz="800" dirty="0">
                <a:solidFill>
                  <a:schemeClr val="tx1"/>
                </a:solidFill>
                <a:latin typeface="Arial" panose="020B0604020202020204" pitchFamily="34" charset="0"/>
                <a:cs typeface="Arial" panose="020B0604020202020204" pitchFamily="34" charset="0"/>
              </a:rPr>
              <a:t>of NHFTs caseload will have Autistic Spectrum Disorder</a:t>
            </a:r>
          </a:p>
        </p:txBody>
      </p:sp>
      <p:sp>
        <p:nvSpPr>
          <p:cNvPr id="59" name="Rectangle 58"/>
          <p:cNvSpPr/>
          <p:nvPr/>
        </p:nvSpPr>
        <p:spPr>
          <a:xfrm>
            <a:off x="3883575" y="1553931"/>
            <a:ext cx="1143336" cy="1186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People with severe mental health needs are </a:t>
            </a:r>
            <a:r>
              <a:rPr lang="en-GB" sz="800" b="1" dirty="0">
                <a:solidFill>
                  <a:schemeClr val="tx1"/>
                </a:solidFill>
                <a:latin typeface="Arial" panose="020B0604020202020204" pitchFamily="34" charset="0"/>
                <a:cs typeface="Arial" panose="020B0604020202020204" pitchFamily="34" charset="0"/>
              </a:rPr>
              <a:t>3x</a:t>
            </a:r>
            <a:r>
              <a:rPr lang="en-GB" sz="800" dirty="0">
                <a:solidFill>
                  <a:schemeClr val="tx1"/>
                </a:solidFill>
                <a:latin typeface="Arial" panose="020B0604020202020204" pitchFamily="34" charset="0"/>
                <a:cs typeface="Arial" panose="020B0604020202020204" pitchFamily="34" charset="0"/>
              </a:rPr>
              <a:t> more likely to attend A&amp;E for their physical health</a:t>
            </a:r>
          </a:p>
        </p:txBody>
      </p: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958" y="4297281"/>
            <a:ext cx="317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0886" y="2972822"/>
            <a:ext cx="2746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5457" y="2969215"/>
            <a:ext cx="20796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670" y="4357606"/>
            <a:ext cx="4635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6095" y="2221564"/>
            <a:ext cx="658813"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6908170" y="3748730"/>
            <a:ext cx="1237937" cy="926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Ambulance </a:t>
            </a:r>
          </a:p>
          <a:p>
            <a:pPr algn="ctr"/>
            <a:r>
              <a:rPr lang="en-GB" sz="800" dirty="0">
                <a:solidFill>
                  <a:schemeClr val="tx1"/>
                </a:solidFill>
                <a:latin typeface="Arial" panose="020B0604020202020204" pitchFamily="34" charset="0"/>
                <a:cs typeface="Arial" panose="020B0604020202020204" pitchFamily="34" charset="0"/>
              </a:rPr>
              <a:t>response to mental health incidents has risen by </a:t>
            </a:r>
            <a:r>
              <a:rPr lang="en-GB" sz="800" b="1" dirty="0">
                <a:solidFill>
                  <a:schemeClr val="tx1"/>
                </a:solidFill>
                <a:latin typeface="Arial" panose="020B0604020202020204" pitchFamily="34" charset="0"/>
                <a:cs typeface="Arial" panose="020B0604020202020204" pitchFamily="34" charset="0"/>
              </a:rPr>
              <a:t>&gt;80% </a:t>
            </a:r>
            <a:r>
              <a:rPr lang="en-GB" sz="800" dirty="0">
                <a:solidFill>
                  <a:schemeClr val="tx1"/>
                </a:solidFill>
                <a:latin typeface="Arial" panose="020B0604020202020204" pitchFamily="34" charset="0"/>
                <a:cs typeface="Arial" panose="020B0604020202020204" pitchFamily="34" charset="0"/>
              </a:rPr>
              <a:t>since 2018</a:t>
            </a:r>
          </a:p>
        </p:txBody>
      </p:sp>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4849" y="4400467"/>
            <a:ext cx="6953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72988" y="2370020"/>
            <a:ext cx="585787"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613" y="2058070"/>
            <a:ext cx="703406" cy="7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694" y="2204101"/>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72668" y="3540854"/>
            <a:ext cx="919325" cy="78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23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a:xfrm>
            <a:off x="7010400" y="4892126"/>
            <a:ext cx="2133600" cy="273844"/>
          </a:xfrm>
        </p:spPr>
        <p:txBody>
          <a:bodyPr/>
          <a:lstStyle/>
          <a:p>
            <a:fld id="{6CC72DD5-14A2-49B9-A213-0F99922027F3}" type="slidenum">
              <a:rPr lang="en-GB" smtClean="0"/>
              <a:pPr/>
              <a:t>5</a:t>
            </a:fld>
            <a:endParaRPr lang="en-GB" dirty="0"/>
          </a:p>
        </p:txBody>
      </p:sp>
      <p:sp>
        <p:nvSpPr>
          <p:cNvPr id="8" name="Title 1"/>
          <p:cNvSpPr txBox="1">
            <a:spLocks noGrp="1"/>
          </p:cNvSpPr>
          <p:nvPr>
            <p:ph type="title"/>
          </p:nvPr>
        </p:nvSpPr>
        <p:spPr>
          <a:xfrm>
            <a:off x="98628" y="108770"/>
            <a:ext cx="8566901" cy="386310"/>
          </a:xfrm>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a:t>
            </a:r>
            <a:r>
              <a:rPr lang="en-US" sz="1600" dirty="0">
                <a:solidFill>
                  <a:schemeClr val="accent1"/>
                </a:solidFill>
                <a:latin typeface="Arial" panose="020B0604020202020204" pitchFamily="34" charset="0"/>
                <a:cs typeface="Arial" panose="020B0604020202020204" pitchFamily="34" charset="0"/>
              </a:rPr>
              <a:t> Collaborative</a:t>
            </a:r>
            <a:br>
              <a:rPr lang="en-US" sz="1600" dirty="0">
                <a:solidFill>
                  <a:schemeClr val="accent1"/>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Mental Health - Everybody’s concern</a:t>
            </a:r>
            <a:endParaRPr lang="en-US" sz="1600" b="1" dirty="0">
              <a:solidFill>
                <a:schemeClr val="accent2"/>
              </a:solidFill>
              <a:latin typeface="Arial" panose="020B0604020202020204" pitchFamily="34" charset="0"/>
              <a:cs typeface="Arial" panose="020B0604020202020204" pitchFamily="34" charset="0"/>
            </a:endParaRPr>
          </a:p>
        </p:txBody>
      </p:sp>
      <p:graphicFrame>
        <p:nvGraphicFramePr>
          <p:cNvPr id="7" name="Diagram 6"/>
          <p:cNvGraphicFramePr/>
          <p:nvPr/>
        </p:nvGraphicFramePr>
        <p:xfrm>
          <a:off x="56951" y="1234570"/>
          <a:ext cx="3811635" cy="333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966780" y="1048506"/>
            <a:ext cx="5009492" cy="3416320"/>
          </a:xfrm>
          <a:prstGeom prst="rect">
            <a:avLst/>
          </a:prstGeom>
        </p:spPr>
        <p:txBody>
          <a:bodyPr wrap="square">
            <a:spAutoFit/>
          </a:bodyPr>
          <a:lstStyle/>
          <a:p>
            <a:r>
              <a:rPr lang="en-GB" sz="1200" dirty="0"/>
              <a:t>When mental, physical, neurodevelopmental and social factors combine in complex and co-occurring ways, professionals can be unsure how best to support, often spending significant time and resource navigating appropriate pathways of care, in the correct sequence. In some cases, only a fragment of the issues are known to the presenting team, which can result in misguided care &amp; treatment plans, and further confusion when these are ineffectual.     </a:t>
            </a:r>
          </a:p>
          <a:p>
            <a:endParaRPr lang="en-GB" sz="1200" dirty="0"/>
          </a:p>
          <a:p>
            <a:r>
              <a:rPr lang="en-GB" sz="1200" dirty="0"/>
              <a:t>Alternatively, it becomes easy to simply treat the condition that the presenting team is expert in, and signpost to support for wider concerns separately. This constitutes a short-term solution, but also fragments the care for the individual and reduces likelihood of achieving population health outcomes. Opportunities to prevent future reliance on health and social care systems are missed. As a result, repeat treatment episodes become necessary, sometimes culminating in frequent/ intensive service users and unnecessary costs to the system. Over time, this has a deleterious affect on the wellbeing and morale of our workforce, as well as their trust in wider pathways of care. </a:t>
            </a:r>
          </a:p>
          <a:p>
            <a:endParaRPr lang="en-GB" sz="1200" dirty="0"/>
          </a:p>
        </p:txBody>
      </p:sp>
      <p:sp>
        <p:nvSpPr>
          <p:cNvPr id="11" name="TextBox 10"/>
          <p:cNvSpPr txBox="1"/>
          <p:nvPr/>
        </p:nvSpPr>
        <p:spPr>
          <a:xfrm>
            <a:off x="1634358" y="1770440"/>
            <a:ext cx="148442" cy="292388"/>
          </a:xfrm>
          <a:prstGeom prst="rect">
            <a:avLst/>
          </a:prstGeom>
          <a:noFill/>
        </p:spPr>
        <p:txBody>
          <a:bodyPr wrap="square" rtlCol="0">
            <a:spAutoFit/>
          </a:bodyPr>
          <a:lstStyle/>
          <a:p>
            <a:pPr algn="ctr"/>
            <a:r>
              <a:rPr lang="en-GB" dirty="0">
                <a:solidFill>
                  <a:schemeClr val="accent1"/>
                </a:solidFill>
              </a:rPr>
              <a:t>?</a:t>
            </a:r>
          </a:p>
        </p:txBody>
      </p:sp>
      <p:sp>
        <p:nvSpPr>
          <p:cNvPr id="9" name="Rounded Rectangular Callout 8"/>
          <p:cNvSpPr/>
          <p:nvPr/>
        </p:nvSpPr>
        <p:spPr>
          <a:xfrm>
            <a:off x="2045523" y="1829331"/>
            <a:ext cx="148442" cy="174606"/>
          </a:xfrm>
          <a:prstGeom prst="wedgeRoundRectCallout">
            <a:avLst>
              <a:gd name="adj1" fmla="val -24833"/>
              <a:gd name="adj2" fmla="val 82904"/>
              <a:gd name="adj3" fmla="val 16667"/>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nvGrpSpPr>
          <p:cNvPr id="5" name="Group 4">
            <a:extLst>
              <a:ext uri="{FF2B5EF4-FFF2-40B4-BE49-F238E27FC236}">
                <a16:creationId xmlns:a16="http://schemas.microsoft.com/office/drawing/2014/main" id="{6082BEFB-B3C8-4393-A624-7A1A0EF8F1AA}"/>
              </a:ext>
            </a:extLst>
          </p:cNvPr>
          <p:cNvGrpSpPr/>
          <p:nvPr/>
        </p:nvGrpSpPr>
        <p:grpSpPr>
          <a:xfrm>
            <a:off x="1486034" y="2003937"/>
            <a:ext cx="947947" cy="1758121"/>
            <a:chOff x="1603911" y="2012949"/>
            <a:chExt cx="717715" cy="1524222"/>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911" y="2282006"/>
              <a:ext cx="717715" cy="125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80606" y="2012949"/>
              <a:ext cx="148442" cy="292388"/>
            </a:xfrm>
            <a:prstGeom prst="rect">
              <a:avLst/>
            </a:prstGeom>
            <a:noFill/>
          </p:spPr>
          <p:txBody>
            <a:bodyPr wrap="square" rtlCol="0">
              <a:spAutoFit/>
            </a:bodyPr>
            <a:lstStyle/>
            <a:p>
              <a:pPr algn="ctr"/>
              <a:r>
                <a:rPr lang="en-GB" dirty="0">
                  <a:solidFill>
                    <a:schemeClr val="accent1"/>
                  </a:solidFill>
                </a:rPr>
                <a:t>?</a:t>
              </a:r>
            </a:p>
          </p:txBody>
        </p:sp>
        <p:sp>
          <p:nvSpPr>
            <p:cNvPr id="14" name="Rounded Rectangular Callout 13"/>
            <p:cNvSpPr/>
            <p:nvPr/>
          </p:nvSpPr>
          <p:spPr>
            <a:xfrm>
              <a:off x="1678011" y="2069484"/>
              <a:ext cx="148442" cy="174606"/>
            </a:xfrm>
            <a:prstGeom prst="wedgeRoundRectCallout">
              <a:avLst>
                <a:gd name="adj1" fmla="val 27167"/>
                <a:gd name="adj2" fmla="val 89705"/>
                <a:gd name="adj3" fmla="val 16667"/>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463510" y="711350"/>
            <a:ext cx="2998519" cy="523220"/>
          </a:xfrm>
          <a:prstGeom prst="rect">
            <a:avLst/>
          </a:prstGeom>
          <a:noFill/>
        </p:spPr>
        <p:txBody>
          <a:bodyPr wrap="square" rtlCol="0">
            <a:spAutoFit/>
          </a:bodyPr>
          <a:lstStyle/>
          <a:p>
            <a:pPr algn="ctr"/>
            <a:r>
              <a:rPr lang="en-GB" sz="1400" b="1" dirty="0">
                <a:solidFill>
                  <a:schemeClr val="accent1"/>
                </a:solidFill>
              </a:rPr>
              <a:t>Isolated &amp; compartmentalised health &amp; care pathways cause:</a:t>
            </a:r>
          </a:p>
        </p:txBody>
      </p:sp>
      <p:sp>
        <p:nvSpPr>
          <p:cNvPr id="15" name="TextBox 14"/>
          <p:cNvSpPr txBox="1"/>
          <p:nvPr/>
        </p:nvSpPr>
        <p:spPr>
          <a:xfrm>
            <a:off x="7970322" y="4791640"/>
            <a:ext cx="1173678" cy="184666"/>
          </a:xfrm>
          <a:prstGeom prst="rect">
            <a:avLst/>
          </a:prstGeom>
          <a:noFill/>
        </p:spPr>
        <p:txBody>
          <a:bodyPr wrap="square" rtlCol="0">
            <a:spAutoFit/>
          </a:bodyPr>
          <a:lstStyle/>
          <a:p>
            <a:pPr algn="r"/>
            <a:r>
              <a:rPr lang="en-GB" sz="600" b="1" dirty="0">
                <a:solidFill>
                  <a:schemeClr val="bg1"/>
                </a:solidFill>
                <a:hlinkClick r:id="rId8" action="ppaction://hlinksldjump"/>
              </a:rPr>
              <a:t>[Return to Navigation Page]</a:t>
            </a:r>
            <a:endParaRPr lang="en-GB" sz="600" b="1" dirty="0">
              <a:solidFill>
                <a:schemeClr val="bg1"/>
              </a:solidFill>
            </a:endParaRPr>
          </a:p>
        </p:txBody>
      </p:sp>
      <p:pic>
        <p:nvPicPr>
          <p:cNvPr id="1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4636837"/>
            <a:ext cx="3036628" cy="39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1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a:xfrm>
            <a:off x="7010400" y="4898794"/>
            <a:ext cx="2133600" cy="273844"/>
          </a:xfrm>
        </p:spPr>
        <p:txBody>
          <a:bodyPr/>
          <a:lstStyle/>
          <a:p>
            <a:fld id="{6CC72DD5-14A2-49B9-A213-0F99922027F3}" type="slidenum">
              <a:rPr lang="en-GB" sz="1100" smtClean="0"/>
              <a:pPr/>
              <a:t>6</a:t>
            </a:fld>
            <a:endParaRPr lang="en-GB" sz="11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63575"/>
            <a:ext cx="2811415" cy="36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2816" y="77189"/>
            <a:ext cx="7131132" cy="584775"/>
          </a:xfrm>
          <a:prstGeom prst="rect">
            <a:avLst/>
          </a:prstGeom>
          <a:noFill/>
        </p:spPr>
        <p:txBody>
          <a:bodyPr wrap="square" rtlCol="0">
            <a:spAutoFit/>
          </a:bodyPr>
          <a:lstStyle/>
          <a:p>
            <a:r>
              <a:rPr lang="en-GB" sz="1600" b="1" dirty="0">
                <a:solidFill>
                  <a:schemeClr val="accent1"/>
                </a:solidFill>
              </a:rPr>
              <a:t>MHLDA Collaborative Programme</a:t>
            </a:r>
          </a:p>
          <a:p>
            <a:r>
              <a:rPr lang="en-GB" sz="1600" b="1" dirty="0">
                <a:solidFill>
                  <a:schemeClr val="accent2"/>
                </a:solidFill>
              </a:rPr>
              <a:t>Looking Back - Journey</a:t>
            </a:r>
          </a:p>
        </p:txBody>
      </p:sp>
      <p:sp>
        <p:nvSpPr>
          <p:cNvPr id="2" name="Rectangle 1"/>
          <p:cNvSpPr/>
          <p:nvPr/>
        </p:nvSpPr>
        <p:spPr>
          <a:xfrm>
            <a:off x="4969823" y="2493818"/>
            <a:ext cx="225632" cy="255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575465" y="2280062"/>
            <a:ext cx="510639" cy="5165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281055" y="2749138"/>
            <a:ext cx="243444" cy="3384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619502" y="3289465"/>
            <a:ext cx="575954" cy="5284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694218" y="3206338"/>
            <a:ext cx="255320" cy="2909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426" y="2299850"/>
            <a:ext cx="3699478" cy="18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333" y="1998329"/>
            <a:ext cx="895146" cy="75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604" y="3087584"/>
            <a:ext cx="848543" cy="7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394" y="4092279"/>
            <a:ext cx="903429" cy="75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52203" y="1327399"/>
            <a:ext cx="2559131" cy="292388"/>
          </a:xfrm>
          <a:prstGeom prst="rect">
            <a:avLst/>
          </a:prstGeom>
          <a:noFill/>
        </p:spPr>
        <p:txBody>
          <a:bodyPr wrap="square" rtlCol="0">
            <a:spAutoFit/>
          </a:bodyPr>
          <a:lstStyle/>
          <a:p>
            <a:pPr algn="ctr"/>
            <a:r>
              <a:rPr lang="en-GB" b="1" dirty="0"/>
              <a:t>New Governance Structure</a:t>
            </a:r>
          </a:p>
        </p:txBody>
      </p:sp>
      <p:sp>
        <p:nvSpPr>
          <p:cNvPr id="37" name="TextBox 36"/>
          <p:cNvSpPr txBox="1"/>
          <p:nvPr/>
        </p:nvSpPr>
        <p:spPr>
          <a:xfrm>
            <a:off x="3431482" y="1320935"/>
            <a:ext cx="1980882" cy="292388"/>
          </a:xfrm>
          <a:prstGeom prst="rect">
            <a:avLst/>
          </a:prstGeom>
          <a:noFill/>
        </p:spPr>
        <p:txBody>
          <a:bodyPr wrap="square" rtlCol="0">
            <a:spAutoFit/>
          </a:bodyPr>
          <a:lstStyle/>
          <a:p>
            <a:pPr algn="ctr"/>
            <a:r>
              <a:rPr lang="en-GB" b="1" dirty="0"/>
              <a:t>Integrated Planning Team</a:t>
            </a:r>
          </a:p>
        </p:txBody>
      </p:sp>
      <p:sp>
        <p:nvSpPr>
          <p:cNvPr id="38" name="TextBox 37"/>
          <p:cNvSpPr txBox="1"/>
          <p:nvPr/>
        </p:nvSpPr>
        <p:spPr>
          <a:xfrm>
            <a:off x="5949538" y="1327399"/>
            <a:ext cx="2648197" cy="292388"/>
          </a:xfrm>
          <a:prstGeom prst="rect">
            <a:avLst/>
          </a:prstGeom>
          <a:noFill/>
        </p:spPr>
        <p:txBody>
          <a:bodyPr wrap="square" rtlCol="0">
            <a:spAutoFit/>
          </a:bodyPr>
          <a:lstStyle/>
          <a:p>
            <a:pPr algn="ctr"/>
            <a:r>
              <a:rPr lang="en-GB" b="1" dirty="0"/>
              <a:t>Co-produced Strategic Roadmap</a:t>
            </a:r>
          </a:p>
        </p:txBody>
      </p:sp>
      <p:sp>
        <p:nvSpPr>
          <p:cNvPr id="12" name="Right Arrow 11"/>
          <p:cNvSpPr/>
          <p:nvPr/>
        </p:nvSpPr>
        <p:spPr>
          <a:xfrm>
            <a:off x="301415" y="1140558"/>
            <a:ext cx="8716489" cy="65314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018427" y="1736435"/>
            <a:ext cx="882957" cy="246221"/>
          </a:xfrm>
          <a:prstGeom prst="rect">
            <a:avLst/>
          </a:prstGeom>
          <a:noFill/>
        </p:spPr>
        <p:txBody>
          <a:bodyPr wrap="square" rtlCol="0">
            <a:spAutoFit/>
          </a:bodyPr>
          <a:lstStyle/>
          <a:p>
            <a:pPr algn="ctr"/>
            <a:r>
              <a:rPr lang="en-GB" sz="1000" b="1" dirty="0"/>
              <a:t>Our People</a:t>
            </a:r>
          </a:p>
        </p:txBody>
      </p:sp>
      <p:sp>
        <p:nvSpPr>
          <p:cNvPr id="42" name="TextBox 41"/>
          <p:cNvSpPr txBox="1"/>
          <p:nvPr/>
        </p:nvSpPr>
        <p:spPr>
          <a:xfrm>
            <a:off x="4076867" y="2796639"/>
            <a:ext cx="882957" cy="246221"/>
          </a:xfrm>
          <a:prstGeom prst="rect">
            <a:avLst/>
          </a:prstGeom>
          <a:noFill/>
        </p:spPr>
        <p:txBody>
          <a:bodyPr wrap="square" rtlCol="0">
            <a:spAutoFit/>
          </a:bodyPr>
          <a:lstStyle/>
          <a:p>
            <a:pPr algn="ctr"/>
            <a:r>
              <a:rPr lang="en-GB" sz="1000" b="1" dirty="0"/>
              <a:t>Our Data</a:t>
            </a:r>
          </a:p>
        </p:txBody>
      </p:sp>
      <p:sp>
        <p:nvSpPr>
          <p:cNvPr id="43" name="TextBox 42"/>
          <p:cNvSpPr txBox="1"/>
          <p:nvPr/>
        </p:nvSpPr>
        <p:spPr>
          <a:xfrm>
            <a:off x="4024521" y="3834961"/>
            <a:ext cx="1047545" cy="246221"/>
          </a:xfrm>
          <a:prstGeom prst="rect">
            <a:avLst/>
          </a:prstGeom>
          <a:noFill/>
        </p:spPr>
        <p:txBody>
          <a:bodyPr wrap="square" rtlCol="0">
            <a:spAutoFit/>
          </a:bodyPr>
          <a:lstStyle/>
          <a:p>
            <a:pPr algn="ctr"/>
            <a:r>
              <a:rPr lang="en-GB" sz="1000" b="1" dirty="0"/>
              <a:t>Our Resources</a:t>
            </a:r>
          </a:p>
        </p:txBody>
      </p:sp>
      <p:sp>
        <p:nvSpPr>
          <p:cNvPr id="24" name="TextBox 23"/>
          <p:cNvSpPr txBox="1"/>
          <p:nvPr/>
        </p:nvSpPr>
        <p:spPr>
          <a:xfrm>
            <a:off x="2778826" y="832781"/>
            <a:ext cx="3247901" cy="307777"/>
          </a:xfrm>
          <a:prstGeom prst="rect">
            <a:avLst/>
          </a:prstGeom>
          <a:noFill/>
        </p:spPr>
        <p:txBody>
          <a:bodyPr wrap="square" rtlCol="0">
            <a:spAutoFit/>
          </a:bodyPr>
          <a:lstStyle/>
          <a:p>
            <a:pPr algn="ctr"/>
            <a:r>
              <a:rPr lang="en-GB" sz="1400" b="1" dirty="0">
                <a:solidFill>
                  <a:schemeClr val="accent1"/>
                </a:solidFill>
              </a:rPr>
              <a:t>High Level strategic view - Introduction</a:t>
            </a:r>
          </a:p>
        </p:txBody>
      </p:sp>
      <p:pic>
        <p:nvPicPr>
          <p:cNvPr id="10" name="Picture 9">
            <a:extLst>
              <a:ext uri="{FF2B5EF4-FFF2-40B4-BE49-F238E27FC236}">
                <a16:creationId xmlns:a16="http://schemas.microsoft.com/office/drawing/2014/main" id="{E07E7B09-44B0-4A18-A5E3-E9B671C3075B}"/>
              </a:ext>
            </a:extLst>
          </p:cNvPr>
          <p:cNvPicPr>
            <a:picLocks noChangeAspect="1"/>
          </p:cNvPicPr>
          <p:nvPr/>
        </p:nvPicPr>
        <p:blipFill>
          <a:blip r:embed="rId7"/>
          <a:stretch>
            <a:fillRect/>
          </a:stretch>
        </p:blipFill>
        <p:spPr>
          <a:xfrm>
            <a:off x="171063" y="2444677"/>
            <a:ext cx="3751364" cy="1625003"/>
          </a:xfrm>
          <a:prstGeom prst="rect">
            <a:avLst/>
          </a:prstGeom>
        </p:spPr>
      </p:pic>
    </p:spTree>
    <p:extLst>
      <p:ext uri="{BB962C8B-B14F-4D97-AF65-F5344CB8AC3E}">
        <p14:creationId xmlns:p14="http://schemas.microsoft.com/office/powerpoint/2010/main" val="198828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p:txBody>
          <a:bodyPr/>
          <a:lstStyle/>
          <a:p>
            <a:fld id="{6CC72DD5-14A2-49B9-A213-0F99922027F3}" type="slidenum">
              <a:rPr lang="en-GB" smtClean="0"/>
              <a:pPr/>
              <a:t>7</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 Learning Disabilities &amp; Autism Programme</a:t>
            </a:r>
          </a:p>
          <a:p>
            <a:r>
              <a:rPr lang="en-US" sz="1600" dirty="0">
                <a:solidFill>
                  <a:srgbClr val="8CC1B7"/>
                </a:solidFill>
                <a:latin typeface="Arial" panose="020B0604020202020204" pitchFamily="34" charset="0"/>
                <a:cs typeface="Arial" panose="020B0604020202020204" pitchFamily="34" charset="0"/>
              </a:rPr>
              <a:t>From 2016 Northamptonshire has developed service user led ‘I’ Statements</a:t>
            </a:r>
            <a:endParaRPr lang="en-US" sz="1600" b="1" dirty="0">
              <a:solidFill>
                <a:srgbClr val="8CC1B7"/>
              </a:solidFill>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74234"/>
            <a:ext cx="4611767" cy="5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127" y="665072"/>
            <a:ext cx="5609564" cy="393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065" y="1000939"/>
            <a:ext cx="2697192" cy="3093154"/>
          </a:xfrm>
          <a:prstGeom prst="rect">
            <a:avLst/>
          </a:prstGeom>
          <a:noFill/>
        </p:spPr>
        <p:txBody>
          <a:bodyPr wrap="square" rtlCol="0">
            <a:spAutoFit/>
          </a:bodyPr>
          <a:lstStyle/>
          <a:p>
            <a:pPr algn="ctr"/>
            <a:r>
              <a:rPr lang="en-GB" b="1" dirty="0">
                <a:solidFill>
                  <a:srgbClr val="007771"/>
                </a:solidFill>
              </a:rPr>
              <a:t>Our journey…</a:t>
            </a:r>
          </a:p>
          <a:p>
            <a:pPr algn="ctr"/>
            <a:endParaRPr lang="en-GB" dirty="0"/>
          </a:p>
          <a:p>
            <a:r>
              <a:rPr lang="en-GB" dirty="0"/>
              <a:t>Ensuring the voice of lived experience is at the heart of everything we do. </a:t>
            </a:r>
          </a:p>
          <a:p>
            <a:endParaRPr lang="en-GB" dirty="0"/>
          </a:p>
          <a:p>
            <a:r>
              <a:rPr lang="en-GB" dirty="0"/>
              <a:t>In order to capture the needs and goals of our service users in their own words, we engaged our community in a series of workshops which led to the development of 35 ‘I’ Statements. </a:t>
            </a:r>
          </a:p>
          <a:p>
            <a:endParaRPr lang="en-GB" dirty="0"/>
          </a:p>
          <a:p>
            <a:r>
              <a:rPr lang="en-GB" dirty="0"/>
              <a:t>These now form the foundation of our Outcomes Framework</a:t>
            </a:r>
          </a:p>
        </p:txBody>
      </p:sp>
    </p:spTree>
    <p:extLst>
      <p:ext uri="{BB962C8B-B14F-4D97-AF65-F5344CB8AC3E}">
        <p14:creationId xmlns:p14="http://schemas.microsoft.com/office/powerpoint/2010/main" val="130017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95CF33-FCE1-47F5-8D63-9E50698B815A}"/>
              </a:ext>
            </a:extLst>
          </p:cNvPr>
          <p:cNvSpPr>
            <a:spLocks noGrp="1"/>
          </p:cNvSpPr>
          <p:nvPr>
            <p:ph type="sldNum" sz="quarter" idx="10"/>
          </p:nvPr>
        </p:nvSpPr>
        <p:spPr/>
        <p:txBody>
          <a:bodyPr/>
          <a:lstStyle/>
          <a:p>
            <a:fld id="{6CC72DD5-14A2-49B9-A213-0F99922027F3}" type="slidenum">
              <a:rPr lang="en-GB" smtClean="0"/>
              <a:pPr/>
              <a:t>8</a:t>
            </a:fld>
            <a:endParaRPr lang="en-GB" dirty="0"/>
          </a:p>
        </p:txBody>
      </p:sp>
      <p:sp>
        <p:nvSpPr>
          <p:cNvPr id="8" name="Title 1"/>
          <p:cNvSpPr txBox="1">
            <a:spLocks noGrp="1"/>
          </p:cNvSpPr>
          <p:nvPr>
            <p:ph type="title"/>
          </p:nvPr>
        </p:nvSpPr>
        <p:spPr>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solidFill>
                  <a:schemeClr val="accent1"/>
                </a:solidFill>
                <a:latin typeface="Arial" panose="020B0604020202020204" pitchFamily="34" charset="0"/>
                <a:cs typeface="Arial" panose="020B0604020202020204" pitchFamily="34" charset="0"/>
              </a:rPr>
              <a:t>Mental Health</a:t>
            </a:r>
            <a:r>
              <a:rPr lang="en-US" sz="1600" dirty="0">
                <a:solidFill>
                  <a:schemeClr val="accent1"/>
                </a:solidFill>
                <a:latin typeface="Arial" panose="020B0604020202020204" pitchFamily="34" charset="0"/>
                <a:cs typeface="Arial" panose="020B0604020202020204" pitchFamily="34" charset="0"/>
              </a:rPr>
              <a:t> Collaborative</a:t>
            </a:r>
            <a:endParaRPr lang="en-US" sz="1600" b="1" dirty="0">
              <a:solidFill>
                <a:schemeClr val="accent1"/>
              </a:solidFill>
              <a:latin typeface="Arial" panose="020B0604020202020204" pitchFamily="34" charset="0"/>
              <a:cs typeface="Arial" panose="020B0604020202020204" pitchFamily="34" charset="0"/>
            </a:endParaRPr>
          </a:p>
          <a:p>
            <a:r>
              <a:rPr lang="en-US" sz="1600" dirty="0">
                <a:solidFill>
                  <a:srgbClr val="8CC1B7"/>
                </a:solidFill>
                <a:latin typeface="Arial" panose="020B0604020202020204" pitchFamily="34" charset="0"/>
                <a:cs typeface="Arial" panose="020B0604020202020204" pitchFamily="34" charset="0"/>
              </a:rPr>
              <a:t>Examples of our ‘I’ Statements</a:t>
            </a:r>
            <a:endParaRPr lang="en-US" sz="1600" b="1" dirty="0">
              <a:solidFill>
                <a:srgbClr val="8CC1B7"/>
              </a:solidFill>
              <a:latin typeface="Arial" panose="020B0604020202020204" pitchFamily="34" charset="0"/>
              <a:cs typeface="Arial" panose="020B0604020202020204" pitchFamily="34" charset="0"/>
            </a:endParaRPr>
          </a:p>
        </p:txBody>
      </p:sp>
      <p:sp>
        <p:nvSpPr>
          <p:cNvPr id="2" name="TextBox 1"/>
          <p:cNvSpPr txBox="1"/>
          <p:nvPr/>
        </p:nvSpPr>
        <p:spPr>
          <a:xfrm>
            <a:off x="6906759" y="2415935"/>
            <a:ext cx="2043753" cy="1107996"/>
          </a:xfrm>
          <a:prstGeom prst="rect">
            <a:avLst/>
          </a:prstGeom>
          <a:noFill/>
        </p:spPr>
        <p:txBody>
          <a:bodyPr wrap="square" rtlCol="0">
            <a:spAutoFit/>
          </a:bodyPr>
          <a:lstStyle/>
          <a:p>
            <a:pPr algn="ctr"/>
            <a:r>
              <a:rPr lang="en-GB" sz="1100" dirty="0"/>
              <a:t>I have the right support and it is there for me when I need it; those listening to me know how to access services and have information on what is available including crisis options.</a:t>
            </a:r>
          </a:p>
        </p:txBody>
      </p:sp>
      <p:sp>
        <p:nvSpPr>
          <p:cNvPr id="7" name="TextBox 6"/>
          <p:cNvSpPr txBox="1"/>
          <p:nvPr/>
        </p:nvSpPr>
        <p:spPr>
          <a:xfrm>
            <a:off x="265605" y="908090"/>
            <a:ext cx="2043752" cy="1277273"/>
          </a:xfrm>
          <a:prstGeom prst="rect">
            <a:avLst/>
          </a:prstGeom>
          <a:noFill/>
        </p:spPr>
        <p:txBody>
          <a:bodyPr wrap="square" rtlCol="0">
            <a:spAutoFit/>
          </a:bodyPr>
          <a:lstStyle/>
          <a:p>
            <a:pPr algn="r"/>
            <a:r>
              <a:rPr lang="en-GB" sz="1100" dirty="0"/>
              <a:t>I have some control over how I access services, when and how the services interact with me and the different treatments available; support is there for me when I feel out of control or unsafe.</a:t>
            </a:r>
          </a:p>
        </p:txBody>
      </p:sp>
      <p:sp>
        <p:nvSpPr>
          <p:cNvPr id="9" name="TextBox 8"/>
          <p:cNvSpPr txBox="1"/>
          <p:nvPr/>
        </p:nvSpPr>
        <p:spPr>
          <a:xfrm>
            <a:off x="262130" y="2477491"/>
            <a:ext cx="2043752" cy="600164"/>
          </a:xfrm>
          <a:prstGeom prst="rect">
            <a:avLst/>
          </a:prstGeom>
          <a:noFill/>
        </p:spPr>
        <p:txBody>
          <a:bodyPr wrap="square" rtlCol="0">
            <a:spAutoFit/>
          </a:bodyPr>
          <a:lstStyle/>
          <a:p>
            <a:pPr algn="ctr"/>
            <a:r>
              <a:rPr lang="en-GB" sz="1100" dirty="0"/>
              <a:t>I have opportunities to access services that understand me in terms of my history and culture.</a:t>
            </a:r>
          </a:p>
        </p:txBody>
      </p:sp>
      <p:sp>
        <p:nvSpPr>
          <p:cNvPr id="11" name="TextBox 10"/>
          <p:cNvSpPr txBox="1"/>
          <p:nvPr/>
        </p:nvSpPr>
        <p:spPr>
          <a:xfrm>
            <a:off x="6905023" y="3728515"/>
            <a:ext cx="2043752" cy="1107996"/>
          </a:xfrm>
          <a:prstGeom prst="rect">
            <a:avLst/>
          </a:prstGeom>
          <a:noFill/>
        </p:spPr>
        <p:txBody>
          <a:bodyPr wrap="square" rtlCol="0">
            <a:spAutoFit/>
          </a:bodyPr>
          <a:lstStyle/>
          <a:p>
            <a:pPr algn="ctr"/>
            <a:r>
              <a:rPr lang="en-GB" sz="1100" dirty="0"/>
              <a:t>I am supported to gain confidence to make my own decisions and maintain control over important aspects of my life, such as finances, budgeting and where I choose to live.</a:t>
            </a:r>
          </a:p>
        </p:txBody>
      </p:sp>
      <p:sp>
        <p:nvSpPr>
          <p:cNvPr id="12" name="TextBox 11"/>
          <p:cNvSpPr txBox="1"/>
          <p:nvPr/>
        </p:nvSpPr>
        <p:spPr>
          <a:xfrm>
            <a:off x="6908497" y="908088"/>
            <a:ext cx="2043752" cy="1277273"/>
          </a:xfrm>
          <a:prstGeom prst="rect">
            <a:avLst/>
          </a:prstGeom>
          <a:noFill/>
        </p:spPr>
        <p:txBody>
          <a:bodyPr wrap="square" rtlCol="0">
            <a:spAutoFit/>
          </a:bodyPr>
          <a:lstStyle/>
          <a:p>
            <a:pPr algn="ctr"/>
            <a:r>
              <a:rPr lang="en-GB" sz="1100" dirty="0"/>
              <a:t>I feel the services around me talk to each other and have a joined up approach, reducing the number of times I need to tell my story, they share information in agreement with me to help my journey.</a:t>
            </a:r>
          </a:p>
        </p:txBody>
      </p:sp>
      <p:sp>
        <p:nvSpPr>
          <p:cNvPr id="4" name="Rectangle 3"/>
          <p:cNvSpPr/>
          <p:nvPr/>
        </p:nvSpPr>
        <p:spPr>
          <a:xfrm>
            <a:off x="155964" y="3811801"/>
            <a:ext cx="2286000" cy="1107996"/>
          </a:xfrm>
          <a:prstGeom prst="rect">
            <a:avLst/>
          </a:prstGeom>
        </p:spPr>
        <p:txBody>
          <a:bodyPr wrap="square">
            <a:spAutoFit/>
          </a:bodyPr>
          <a:lstStyle/>
          <a:p>
            <a:pPr algn="ctr"/>
            <a:r>
              <a:rPr lang="en-GB" sz="1100" dirty="0"/>
              <a:t>I am given opportunities to develop community networks of support beyond my care team encouraging me to access opportunities enjoy every day activities and to gain new experiences.</a:t>
            </a:r>
          </a:p>
        </p:txBody>
      </p:sp>
      <p:sp>
        <p:nvSpPr>
          <p:cNvPr id="5" name="Rounded Rectangular Callout 4"/>
          <p:cNvSpPr/>
          <p:nvPr/>
        </p:nvSpPr>
        <p:spPr>
          <a:xfrm>
            <a:off x="6915445" y="2376115"/>
            <a:ext cx="2036804" cy="1262145"/>
          </a:xfrm>
          <a:prstGeom prst="wedgeRoundRectCallout">
            <a:avLst>
              <a:gd name="adj1" fmla="val -71688"/>
              <a:gd name="adj2" fmla="val 514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6911971" y="3728515"/>
            <a:ext cx="2040278" cy="1107996"/>
          </a:xfrm>
          <a:prstGeom prst="wedgeRoundRectCallout">
            <a:avLst>
              <a:gd name="adj1" fmla="val -77533"/>
              <a:gd name="adj2" fmla="val 212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14"/>
          <p:cNvSpPr/>
          <p:nvPr/>
        </p:nvSpPr>
        <p:spPr>
          <a:xfrm>
            <a:off x="6908497" y="863842"/>
            <a:ext cx="2040278" cy="1344741"/>
          </a:xfrm>
          <a:prstGeom prst="wedgeRoundRectCallout">
            <a:avLst>
              <a:gd name="adj1" fmla="val -65713"/>
              <a:gd name="adj2" fmla="val -4547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ular Callout 15"/>
          <p:cNvSpPr/>
          <p:nvPr/>
        </p:nvSpPr>
        <p:spPr>
          <a:xfrm>
            <a:off x="260393" y="2376115"/>
            <a:ext cx="2040278" cy="664419"/>
          </a:xfrm>
          <a:prstGeom prst="wedgeRoundRectCallout">
            <a:avLst>
              <a:gd name="adj1" fmla="val -33208"/>
              <a:gd name="adj2" fmla="val 666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ular Callout 16"/>
          <p:cNvSpPr/>
          <p:nvPr/>
        </p:nvSpPr>
        <p:spPr>
          <a:xfrm>
            <a:off x="262130" y="3771982"/>
            <a:ext cx="2118296" cy="1143700"/>
          </a:xfrm>
          <a:prstGeom prst="wedgeRoundRectCallout">
            <a:avLst>
              <a:gd name="adj1" fmla="val 63087"/>
              <a:gd name="adj2" fmla="val -36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ular Callout 18"/>
          <p:cNvSpPr/>
          <p:nvPr/>
        </p:nvSpPr>
        <p:spPr>
          <a:xfrm>
            <a:off x="270816" y="863844"/>
            <a:ext cx="2109610" cy="1277273"/>
          </a:xfrm>
          <a:prstGeom prst="wedgeRoundRectCallout">
            <a:avLst>
              <a:gd name="adj1" fmla="val 67294"/>
              <a:gd name="adj2" fmla="val -364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457" y="4034549"/>
            <a:ext cx="965228" cy="96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64" y="2971242"/>
            <a:ext cx="688603" cy="79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073" y="687323"/>
            <a:ext cx="792557" cy="9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799" y="4062457"/>
            <a:ext cx="829669" cy="82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227" y="720193"/>
            <a:ext cx="792557" cy="8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469" y="3466678"/>
            <a:ext cx="797082" cy="79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Slide Number Placeholder 2">
            <a:extLst>
              <a:ext uri="{FF2B5EF4-FFF2-40B4-BE49-F238E27FC236}">
                <a16:creationId xmlns:a16="http://schemas.microsoft.com/office/drawing/2014/main" id="{4C95CF33-FCE1-47F5-8D63-9E50698B815A}"/>
              </a:ext>
            </a:extLst>
          </p:cNvPr>
          <p:cNvSpPr txBox="1">
            <a:spLocks/>
          </p:cNvSpPr>
          <p:nvPr/>
        </p:nvSpPr>
        <p:spPr>
          <a:xfrm>
            <a:off x="7010400" y="4892126"/>
            <a:ext cx="2133600" cy="273844"/>
          </a:xfrm>
          <a:prstGeom prst="rect">
            <a:avLst/>
          </a:prstGeom>
        </p:spPr>
        <p:txBody>
          <a:bodyPr lIns="81609" tIns="40805" rIns="81609" bIns="40805"/>
          <a:lstStyle>
            <a:defPPr>
              <a:defRPr lang="en-US"/>
            </a:defPPr>
            <a:lvl1pPr marL="0" algn="r" defTabSz="612070" rtl="0" eaLnBrk="1" latinLnBrk="0" hangingPunct="1">
              <a:defRPr sz="1300" kern="1200">
                <a:solidFill>
                  <a:schemeClr val="bg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a:lstStyle>
          <a:p>
            <a:fld id="{6CC72DD5-14A2-49B9-A213-0F99922027F3}" type="slidenum">
              <a:rPr lang="en-GB" smtClean="0"/>
              <a:pPr/>
              <a:t>8</a:t>
            </a:fld>
            <a:endParaRPr lang="en-GB" dirty="0"/>
          </a:p>
        </p:txBody>
      </p:sp>
      <p:sp>
        <p:nvSpPr>
          <p:cNvPr id="6" name="TextBox 5"/>
          <p:cNvSpPr txBox="1"/>
          <p:nvPr/>
        </p:nvSpPr>
        <p:spPr>
          <a:xfrm>
            <a:off x="2529444" y="1462434"/>
            <a:ext cx="4085111" cy="523220"/>
          </a:xfrm>
          <a:prstGeom prst="rect">
            <a:avLst/>
          </a:prstGeom>
          <a:noFill/>
        </p:spPr>
        <p:txBody>
          <a:bodyPr wrap="square" rtlCol="0">
            <a:spAutoFit/>
          </a:bodyPr>
          <a:lstStyle/>
          <a:p>
            <a:pPr algn="ctr"/>
            <a:r>
              <a:rPr lang="en-GB" sz="1400" b="1" dirty="0">
                <a:solidFill>
                  <a:schemeClr val="accent1"/>
                </a:solidFill>
              </a:rPr>
              <a:t>What do our residents want their health and care to look and feel like?</a:t>
            </a:r>
          </a:p>
        </p:txBody>
      </p:sp>
      <p:sp>
        <p:nvSpPr>
          <p:cNvPr id="24" name="TextBox 23">
            <a:extLst>
              <a:ext uri="{FF2B5EF4-FFF2-40B4-BE49-F238E27FC236}">
                <a16:creationId xmlns:a16="http://schemas.microsoft.com/office/drawing/2014/main" id="{ABABD9DF-90DC-4799-9958-8E5646F2BF2C}"/>
              </a:ext>
            </a:extLst>
          </p:cNvPr>
          <p:cNvSpPr txBox="1"/>
          <p:nvPr/>
        </p:nvSpPr>
        <p:spPr>
          <a:xfrm>
            <a:off x="2755347" y="1998745"/>
            <a:ext cx="3587416" cy="2277547"/>
          </a:xfrm>
          <a:prstGeom prst="rect">
            <a:avLst/>
          </a:prstGeom>
          <a:noFill/>
        </p:spPr>
        <p:txBody>
          <a:bodyPr wrap="square" rtlCol="0">
            <a:spAutoFit/>
          </a:bodyPr>
          <a:lstStyle/>
          <a:p>
            <a:pPr algn="just"/>
            <a:r>
              <a:rPr lang="en-GB" sz="1100" dirty="0"/>
              <a:t>Understanding what our residents want their care to look and feel like has become an integral part of every decision we make, every plan that is considered and the strategic direction ensuring the voice of Lived Experience has equal value around the Collaborative table. Continuously exploring, updating and understanding current experience of all the services we provide and want to provide is evident in our co production work, we surround ourselves by this culture. </a:t>
            </a:r>
          </a:p>
          <a:p>
            <a:pPr algn="just"/>
            <a:endParaRPr lang="en-GB" sz="1100" dirty="0">
              <a:solidFill>
                <a:srgbClr val="FF0000"/>
              </a:solidFill>
            </a:endParaRPr>
          </a:p>
          <a:p>
            <a:pPr algn="ctr"/>
            <a:r>
              <a:rPr lang="en-GB" sz="1600" b="1" i="1" dirty="0">
                <a:solidFill>
                  <a:srgbClr val="871F82"/>
                </a:solidFill>
              </a:rPr>
              <a:t>This delivers lived experience as an equal voice in strategic development. </a:t>
            </a:r>
          </a:p>
        </p:txBody>
      </p:sp>
      <p:sp>
        <p:nvSpPr>
          <p:cNvPr id="25" name="TextBox 24"/>
          <p:cNvSpPr txBox="1"/>
          <p:nvPr/>
        </p:nvSpPr>
        <p:spPr>
          <a:xfrm>
            <a:off x="7970322" y="4799456"/>
            <a:ext cx="1173678" cy="184666"/>
          </a:xfrm>
          <a:prstGeom prst="rect">
            <a:avLst/>
          </a:prstGeom>
          <a:noFill/>
        </p:spPr>
        <p:txBody>
          <a:bodyPr wrap="square" rtlCol="0">
            <a:spAutoFit/>
          </a:bodyPr>
          <a:lstStyle/>
          <a:p>
            <a:pPr algn="r"/>
            <a:r>
              <a:rPr lang="en-GB" sz="600" b="1" dirty="0">
                <a:solidFill>
                  <a:schemeClr val="bg1"/>
                </a:solidFill>
                <a:hlinkClick r:id="rId8" action="ppaction://hlinksldjump"/>
              </a:rPr>
              <a:t>[Return to Navigation Page]</a:t>
            </a:r>
            <a:endParaRPr lang="en-GB" sz="600" b="1" dirty="0">
              <a:solidFill>
                <a:schemeClr val="bg1"/>
              </a:solidFill>
            </a:endParaRPr>
          </a:p>
        </p:txBody>
      </p:sp>
    </p:spTree>
    <p:extLst>
      <p:ext uri="{BB962C8B-B14F-4D97-AF65-F5344CB8AC3E}">
        <p14:creationId xmlns:p14="http://schemas.microsoft.com/office/powerpoint/2010/main" val="363444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6891535" y="4700836"/>
            <a:ext cx="2133600" cy="273844"/>
          </a:xfrm>
          <a:prstGeom prst="rect">
            <a:avLst/>
          </a:prstGeom>
        </p:spPr>
        <p:txBody>
          <a:bodyPr/>
          <a:lstStyle>
            <a:defPPr>
              <a:defRPr lang="en-US"/>
            </a:defPPr>
            <a:lvl1pPr marL="0" algn="l" defTabSz="612070" rtl="0" eaLnBrk="1" latinLnBrk="0" hangingPunct="1">
              <a:defRPr sz="1300" kern="1200">
                <a:solidFill>
                  <a:schemeClr val="tx1"/>
                </a:solidFill>
                <a:latin typeface="+mn-lt"/>
                <a:ea typeface="+mn-ea"/>
                <a:cs typeface="+mn-cs"/>
              </a:defRPr>
            </a:lvl1pPr>
            <a:lvl2pPr marL="306034" algn="l" defTabSz="612070" rtl="0" eaLnBrk="1" latinLnBrk="0" hangingPunct="1">
              <a:defRPr sz="1300" kern="1200">
                <a:solidFill>
                  <a:schemeClr val="tx1"/>
                </a:solidFill>
                <a:latin typeface="+mn-lt"/>
                <a:ea typeface="+mn-ea"/>
                <a:cs typeface="+mn-cs"/>
              </a:defRPr>
            </a:lvl2pPr>
            <a:lvl3pPr marL="612070" algn="l" defTabSz="612070" rtl="0" eaLnBrk="1" latinLnBrk="0" hangingPunct="1">
              <a:defRPr sz="1300" kern="1200">
                <a:solidFill>
                  <a:schemeClr val="tx1"/>
                </a:solidFill>
                <a:latin typeface="+mn-lt"/>
                <a:ea typeface="+mn-ea"/>
                <a:cs typeface="+mn-cs"/>
              </a:defRPr>
            </a:lvl3pPr>
            <a:lvl4pPr marL="918103" algn="l" defTabSz="612070" rtl="0" eaLnBrk="1" latinLnBrk="0" hangingPunct="1">
              <a:defRPr sz="1300" kern="1200">
                <a:solidFill>
                  <a:schemeClr val="tx1"/>
                </a:solidFill>
                <a:latin typeface="+mn-lt"/>
                <a:ea typeface="+mn-ea"/>
                <a:cs typeface="+mn-cs"/>
              </a:defRPr>
            </a:lvl4pPr>
            <a:lvl5pPr marL="1224138" algn="l" defTabSz="612070" rtl="0" eaLnBrk="1" latinLnBrk="0" hangingPunct="1">
              <a:defRPr sz="1300" kern="1200">
                <a:solidFill>
                  <a:schemeClr val="tx1"/>
                </a:solidFill>
                <a:latin typeface="+mn-lt"/>
                <a:ea typeface="+mn-ea"/>
                <a:cs typeface="+mn-cs"/>
              </a:defRPr>
            </a:lvl5pPr>
            <a:lvl6pPr marL="1530172" algn="l" defTabSz="612070" rtl="0" eaLnBrk="1" latinLnBrk="0" hangingPunct="1">
              <a:defRPr sz="1300" kern="1200">
                <a:solidFill>
                  <a:schemeClr val="tx1"/>
                </a:solidFill>
                <a:latin typeface="+mn-lt"/>
                <a:ea typeface="+mn-ea"/>
                <a:cs typeface="+mn-cs"/>
              </a:defRPr>
            </a:lvl6pPr>
            <a:lvl7pPr marL="1836207" algn="l" defTabSz="612070" rtl="0" eaLnBrk="1" latinLnBrk="0" hangingPunct="1">
              <a:defRPr sz="1300" kern="1200">
                <a:solidFill>
                  <a:schemeClr val="tx1"/>
                </a:solidFill>
                <a:latin typeface="+mn-lt"/>
                <a:ea typeface="+mn-ea"/>
                <a:cs typeface="+mn-cs"/>
              </a:defRPr>
            </a:lvl7pPr>
            <a:lvl8pPr marL="2142242" algn="l" defTabSz="612070" rtl="0" eaLnBrk="1" latinLnBrk="0" hangingPunct="1">
              <a:defRPr sz="1300" kern="1200">
                <a:solidFill>
                  <a:schemeClr val="tx1"/>
                </a:solidFill>
                <a:latin typeface="+mn-lt"/>
                <a:ea typeface="+mn-ea"/>
                <a:cs typeface="+mn-cs"/>
              </a:defRPr>
            </a:lvl8pPr>
            <a:lvl9pPr marL="2448276" algn="l" defTabSz="612070" rtl="0" eaLnBrk="1" latinLnBrk="0" hangingPunct="1">
              <a:defRPr sz="1300" kern="1200">
                <a:solidFill>
                  <a:schemeClr val="tx1"/>
                </a:solidFill>
                <a:latin typeface="+mn-lt"/>
                <a:ea typeface="+mn-ea"/>
                <a:cs typeface="+mn-cs"/>
              </a:defRPr>
            </a:lvl9pPr>
          </a:lstStyle>
          <a:p>
            <a:pPr algn="r"/>
            <a:fld id="{6CC72DD5-14A2-49B9-A213-0F99922027F3}" type="slidenum">
              <a:rPr lang="en-GB" b="1" smtClean="0">
                <a:solidFill>
                  <a:schemeClr val="accent1"/>
                </a:solidFill>
                <a:latin typeface="Arial" panose="020B0604020202020204" pitchFamily="34" charset="0"/>
                <a:cs typeface="Arial" panose="020B0604020202020204" pitchFamily="34" charset="0"/>
              </a:rPr>
              <a:pPr algn="r"/>
              <a:t>9</a:t>
            </a:fld>
            <a:endParaRPr lang="en-GB" b="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6613585" y="1035170"/>
            <a:ext cx="2311879" cy="292388"/>
          </a:xfrm>
          <a:prstGeom prst="rect">
            <a:avLst/>
          </a:prstGeom>
          <a:noFill/>
        </p:spPr>
        <p:txBody>
          <a:bodyPr wrap="square" rtlCol="0">
            <a:spAutoFit/>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45" y="914169"/>
            <a:ext cx="8497845" cy="204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56" y="3039711"/>
            <a:ext cx="8458581" cy="144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96951" y="57343"/>
            <a:ext cx="6261996" cy="464813"/>
          </a:xfrm>
          <a:prstGeom prst="rect">
            <a:avLst/>
          </a:prstGeom>
        </p:spPr>
        <p:txBody>
          <a:bodyPr vert="horz" lIns="61206" tIns="30604" rIns="61206" bIns="30604" rtlCol="0" anchor="t">
            <a:noAutofit/>
          </a:bodyPr>
          <a:lstStyle>
            <a:lvl1pPr algn="l" defTabSz="612070" rtl="0" eaLnBrk="1" latinLnBrk="0" hangingPunct="1">
              <a:lnSpc>
                <a:spcPct val="90000"/>
              </a:lnSpc>
              <a:spcBef>
                <a:spcPct val="0"/>
              </a:spcBef>
              <a:buNone/>
              <a:defRPr sz="3400" kern="1200">
                <a:solidFill>
                  <a:srgbClr val="007771"/>
                </a:solidFill>
                <a:latin typeface="Arial" charset="0"/>
                <a:ea typeface="Arial" charset="0"/>
                <a:cs typeface="Arial" charset="0"/>
              </a:defRPr>
            </a:lvl1pPr>
          </a:lstStyle>
          <a:p>
            <a:r>
              <a:rPr lang="en-US" sz="1600" b="1" dirty="0">
                <a:latin typeface="Arial" panose="020B0604020202020204" pitchFamily="34" charset="0"/>
                <a:cs typeface="Arial" panose="020B0604020202020204" pitchFamily="34" charset="0"/>
              </a:rPr>
              <a:t>MHLDA Collaborative – Northamptonshire</a:t>
            </a:r>
          </a:p>
          <a:p>
            <a:r>
              <a:rPr lang="en-US" sz="1600" b="1" dirty="0">
                <a:solidFill>
                  <a:srgbClr val="8CC1B7"/>
                </a:solidFill>
                <a:latin typeface="Arial" panose="020B0604020202020204" pitchFamily="34" charset="0"/>
                <a:cs typeface="Arial" panose="020B0604020202020204" pitchFamily="34" charset="0"/>
              </a:rPr>
              <a:t>What is the vision?</a:t>
            </a:r>
          </a:p>
        </p:txBody>
      </p:sp>
    </p:spTree>
    <p:extLst>
      <p:ext uri="{BB962C8B-B14F-4D97-AF65-F5344CB8AC3E}">
        <p14:creationId xmlns:p14="http://schemas.microsoft.com/office/powerpoint/2010/main" val="3807712927"/>
      </p:ext>
    </p:extLst>
  </p:cSld>
  <p:clrMapOvr>
    <a:masterClrMapping/>
  </p:clrMapOvr>
</p:sld>
</file>

<file path=ppt/theme/theme1.xml><?xml version="1.0" encoding="utf-8"?>
<a:theme xmlns:a="http://schemas.openxmlformats.org/drawingml/2006/main" name="Office Theme">
  <a:themeElements>
    <a:clrScheme name="NHCP 2">
      <a:dk1>
        <a:srgbClr val="000000"/>
      </a:dk1>
      <a:lt1>
        <a:srgbClr val="FFFFFF"/>
      </a:lt1>
      <a:dk2>
        <a:srgbClr val="FFFFFF"/>
      </a:dk2>
      <a:lt2>
        <a:srgbClr val="FFFFFF"/>
      </a:lt2>
      <a:accent1>
        <a:srgbClr val="007771"/>
      </a:accent1>
      <a:accent2>
        <a:srgbClr val="8CC1B7"/>
      </a:accent2>
      <a:accent3>
        <a:srgbClr val="000000"/>
      </a:accent3>
      <a:accent4>
        <a:srgbClr val="6F6F6F"/>
      </a:accent4>
      <a:accent5>
        <a:srgbClr val="283583"/>
      </a:accent5>
      <a:accent6>
        <a:srgbClr val="0563C1"/>
      </a:accent6>
      <a:hlink>
        <a:srgbClr val="2A9BD4"/>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 powerpoint template" id="{51F567F8-B21B-41A8-8841-8F7E992B59B8}" vid="{66CF8FBA-B49B-48C0-B0A3-EA5A2A01DD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71AF0F9D560A4BB2FC651642234E54" ma:contentTypeVersion="16" ma:contentTypeDescription="Create a new document." ma:contentTypeScope="" ma:versionID="c6030489985176dbbf579ca42e44e562">
  <xsd:schema xmlns:xsd="http://www.w3.org/2001/XMLSchema" xmlns:xs="http://www.w3.org/2001/XMLSchema" xmlns:p="http://schemas.microsoft.com/office/2006/metadata/properties" xmlns:ns2="47892dfc-1c33-4abc-b32c-592c428ab33a" xmlns:ns3="f4ff82ef-9bf8-4d2c-920e-1066f9a4b835" xmlns:ns4="8f5d9ec7-e2dd-4709-ad84-1bee4d5f0a4d" targetNamespace="http://schemas.microsoft.com/office/2006/metadata/properties" ma:root="true" ma:fieldsID="3e470158be1946df0858665bd294d4af" ns2:_="" ns3:_="" ns4:_="">
    <xsd:import namespace="47892dfc-1c33-4abc-b32c-592c428ab33a"/>
    <xsd:import namespace="f4ff82ef-9bf8-4d2c-920e-1066f9a4b835"/>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92dfc-1c33-4abc-b32c-592c428a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ff82ef-9bf8-4d2c-920e-1066f9a4b8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67FD6-BEB9-4712-86DA-65EA5B45F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92dfc-1c33-4abc-b32c-592c428ab33a"/>
    <ds:schemaRef ds:uri="f4ff82ef-9bf8-4d2c-920e-1066f9a4b835"/>
    <ds:schemaRef ds:uri="8f5d9ec7-e2dd-4709-ad84-1bee4d5f0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63B7E-96C9-4E72-87FD-7C5664C627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17423</TotalTime>
  <Words>2547</Words>
  <Application>Microsoft Office PowerPoint</Application>
  <PresentationFormat>On-screen Show (16:9)</PresentationFormat>
  <Paragraphs>443</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CIDFont+F1</vt:lpstr>
      <vt:lpstr>GDS Transport</vt:lpstr>
      <vt:lpstr>Helvetica Neue</vt:lpstr>
      <vt:lpstr>Open Sans</vt:lpstr>
      <vt:lpstr>Times New Roman</vt:lpstr>
      <vt:lpstr>Verdana</vt:lpstr>
      <vt:lpstr>Wingdings</vt:lpstr>
      <vt:lpstr>Office Theme</vt:lpstr>
      <vt:lpstr>HFMA 1 Orange Yellow</vt:lpstr>
      <vt:lpstr>ICS stories: the mental health provider collaborative in Northamptonshire ICS</vt:lpstr>
      <vt:lpstr>PowerPoint Presentation</vt:lpstr>
      <vt:lpstr>Mental Health, Learning Disabilities &amp; Autism Programme What are the problems our residents face?</vt:lpstr>
      <vt:lpstr>PowerPoint Presentation</vt:lpstr>
      <vt:lpstr>Mental Health Collaborative Mental Health - Everybody’s concern</vt:lpstr>
      <vt:lpstr>PowerPoint Presentation</vt:lpstr>
      <vt:lpstr>Mental Health, Learning Disabilities &amp; Autism Programme From 2016 Northamptonshire has developed service user led ‘I’ Statements</vt:lpstr>
      <vt:lpstr>Mental Health Collaborative Examples of our ‘I’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Learning Disabilities &amp; Autism Collaborative Programme Equalities Enabler </vt:lpstr>
      <vt:lpstr>PowerPoint Presentation</vt:lpstr>
      <vt:lpstr>PowerPoint Presentation</vt:lpstr>
      <vt:lpstr>Mental Health, Learning Disabilities &amp; Autism Programme Investing for Outcomes – Left Shift</vt:lpstr>
      <vt:lpstr>Mental Health, Learning Disabilities &amp; Autism Programme Delivering integrated care pathways</vt:lpstr>
      <vt:lpstr>Mental Health Collaborative Collaborative Contract - Scope of Tranche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NHCP</dc:creator>
  <cp:lastModifiedBy>Harriet Dark</cp:lastModifiedBy>
  <cp:revision>495</cp:revision>
  <cp:lastPrinted>2019-03-25T12:43:43Z</cp:lastPrinted>
  <dcterms:created xsi:type="dcterms:W3CDTF">2018-03-20T19:03:30Z</dcterms:created>
  <dcterms:modified xsi:type="dcterms:W3CDTF">2022-06-15T14:29:22Z</dcterms:modified>
</cp:coreProperties>
</file>